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69" r:id="rId6"/>
    <p:sldId id="259" r:id="rId7"/>
    <p:sldId id="260" r:id="rId8"/>
    <p:sldId id="299" r:id="rId9"/>
    <p:sldId id="258" r:id="rId10"/>
    <p:sldId id="308" r:id="rId11"/>
    <p:sldId id="280" r:id="rId12"/>
    <p:sldId id="270" r:id="rId13"/>
    <p:sldId id="263" r:id="rId14"/>
    <p:sldId id="271" r:id="rId15"/>
    <p:sldId id="272" r:id="rId16"/>
    <p:sldId id="274" r:id="rId17"/>
    <p:sldId id="275" r:id="rId18"/>
    <p:sldId id="276" r:id="rId19"/>
    <p:sldId id="281" r:id="rId20"/>
    <p:sldId id="278" r:id="rId21"/>
    <p:sldId id="282" r:id="rId22"/>
    <p:sldId id="289" r:id="rId23"/>
    <p:sldId id="290" r:id="rId24"/>
    <p:sldId id="291" r:id="rId25"/>
    <p:sldId id="293" r:id="rId26"/>
    <p:sldId id="294" r:id="rId27"/>
    <p:sldId id="295" r:id="rId28"/>
    <p:sldId id="304" r:id="rId29"/>
    <p:sldId id="301" r:id="rId30"/>
    <p:sldId id="302" r:id="rId31"/>
    <p:sldId id="303" r:id="rId32"/>
    <p:sldId id="309" r:id="rId33"/>
    <p:sldId id="283" r:id="rId34"/>
    <p:sldId id="284" r:id="rId35"/>
    <p:sldId id="296" r:id="rId36"/>
    <p:sldId id="298" r:id="rId37"/>
    <p:sldId id="285" r:id="rId38"/>
    <p:sldId id="286"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5" d="100"/>
          <a:sy n="85" d="100"/>
        </p:scale>
        <p:origin x="-108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4"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BD073-E04A-418E-A7DE-5E3370012A1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BD073-E04A-418E-A7DE-5E3370012A1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BD073-E04A-418E-A7DE-5E3370012A1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075" y="227013"/>
            <a:ext cx="74771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63525" y="1598613"/>
            <a:ext cx="361632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032250" y="1598613"/>
            <a:ext cx="3617913"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63525" y="3922713"/>
            <a:ext cx="3616325"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032250" y="3922713"/>
            <a:ext cx="3617913" cy="2173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9"/>
          <p:cNvSpPr>
            <a:spLocks noGrp="1" noChangeArrowheads="1"/>
          </p:cNvSpPr>
          <p:nvPr>
            <p:ph type="dt" sz="half" idx="10"/>
          </p:nvPr>
        </p:nvSpPr>
        <p:spPr/>
        <p:txBody>
          <a:bodyPr/>
          <a:lstStyle>
            <a:lvl1pPr>
              <a:defRPr/>
            </a:lvl1pPr>
          </a:lstStyle>
          <a:p>
            <a:pPr>
              <a:defRPr/>
            </a:pPr>
            <a:endParaRPr lang="en-US"/>
          </a:p>
        </p:txBody>
      </p:sp>
      <p:sp>
        <p:nvSpPr>
          <p:cNvPr id="8" name="Rectangle 60"/>
          <p:cNvSpPr>
            <a:spLocks noGrp="1" noChangeArrowheads="1"/>
          </p:cNvSpPr>
          <p:nvPr>
            <p:ph type="ftr" sz="quarter" idx="11"/>
          </p:nvPr>
        </p:nvSpPr>
        <p:spPr/>
        <p:txBody>
          <a:bodyPr/>
          <a:lstStyle>
            <a:lvl1pPr>
              <a:defRPr/>
            </a:lvl1pPr>
          </a:lstStyle>
          <a:p>
            <a:pPr>
              <a:defRPr/>
            </a:pPr>
            <a:endParaRPr lang="en-US"/>
          </a:p>
        </p:txBody>
      </p:sp>
      <p:sp>
        <p:nvSpPr>
          <p:cNvPr id="9" name="Rectangle 61"/>
          <p:cNvSpPr>
            <a:spLocks noGrp="1" noChangeArrowheads="1"/>
          </p:cNvSpPr>
          <p:nvPr>
            <p:ph type="sldNum" sz="quarter" idx="12"/>
          </p:nvPr>
        </p:nvSpPr>
        <p:spPr/>
        <p:txBody>
          <a:bodyPr/>
          <a:lstStyle>
            <a:lvl1pPr>
              <a:defRPr/>
            </a:lvl1pPr>
          </a:lstStyle>
          <a:p>
            <a:pPr>
              <a:defRPr/>
            </a:pPr>
            <a:fld id="{A366C8C9-8A91-432C-8F7D-EBCF0731DE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BD073-E04A-418E-A7DE-5E3370012A1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BD073-E04A-418E-A7DE-5E3370012A14}" type="datetimeFigureOut">
              <a:rPr lang="en-US" smtClean="0"/>
              <a:pPr/>
              <a:t>3/2/2016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4BD073-E04A-418E-A7DE-5E3370012A14}"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4BD073-E04A-418E-A7DE-5E3370012A14}" type="datetimeFigureOut">
              <a:rPr lang="en-US" smtClean="0"/>
              <a:pPr/>
              <a:t>3/2/2016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4BD073-E04A-418E-A7DE-5E3370012A14}" type="datetimeFigureOut">
              <a:rPr lang="en-US" smtClean="0"/>
              <a:pPr/>
              <a:t>3/2/2016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BD073-E04A-418E-A7DE-5E3370012A14}" type="datetimeFigureOut">
              <a:rPr lang="en-US" smtClean="0"/>
              <a:pPr/>
              <a:t>3/2/2016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BD073-E04A-418E-A7DE-5E3370012A14}"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BD073-E04A-418E-A7DE-5E3370012A14}" type="datetimeFigureOut">
              <a:rPr lang="en-US" smtClean="0"/>
              <a:pPr/>
              <a:t>3/2/2016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1DC60-A400-4E93-843C-C4084597DD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BD073-E04A-418E-A7DE-5E3370012A14}" type="datetimeFigureOut">
              <a:rPr lang="en-US" smtClean="0"/>
              <a:pPr/>
              <a:t>3/2/2016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1DC60-A400-4E93-843C-C4084597DD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a:solidFill>
                  <a:srgbClr val="FF0000"/>
                </a:solidFill>
              </a:rPr>
              <a:t>M</a:t>
            </a:r>
            <a:r>
              <a:rPr lang="sr-Latn-RS" dirty="0" smtClean="0">
                <a:solidFill>
                  <a:srgbClr val="FF0000"/>
                </a:solidFill>
              </a:rPr>
              <a:t>etode u psihologiji osoba sa jezičkim poremećajima</a:t>
            </a:r>
            <a:endParaRPr lang="en-US" dirty="0">
              <a:solidFill>
                <a:srgbClr val="FF0000"/>
              </a:solidFill>
            </a:endParaRPr>
          </a:p>
        </p:txBody>
      </p:sp>
      <p:sp>
        <p:nvSpPr>
          <p:cNvPr id="3" name="Subtitle 2"/>
          <p:cNvSpPr>
            <a:spLocks noGrp="1"/>
          </p:cNvSpPr>
          <p:nvPr>
            <p:ph type="subTitle" idx="1"/>
          </p:nvPr>
        </p:nvSpPr>
        <p:spPr/>
        <p:txBody>
          <a:bodyPr/>
          <a:lstStyle/>
          <a:p>
            <a:r>
              <a:rPr lang="en-US" sz="2800" i="1" dirty="0" smtClean="0"/>
              <a:t>P</a:t>
            </a:r>
            <a:r>
              <a:rPr lang="sr-Latn-RS" sz="2800" i="1" dirty="0" smtClean="0"/>
              <a:t>rof. dr Vesna Radoman</a:t>
            </a:r>
          </a:p>
          <a:p>
            <a:endParaRPr lang="sr-Latn-RS" sz="2800" i="1" dirty="0"/>
          </a:p>
          <a:p>
            <a:r>
              <a:rPr lang="sr-Latn-RS" sz="2800" i="1" dirty="0" smtClean="0"/>
              <a:t>FASPER</a:t>
            </a:r>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a:t>
            </a:r>
            <a:r>
              <a:rPr lang="sr-Latn-RS" dirty="0" smtClean="0">
                <a:solidFill>
                  <a:srgbClr val="FF0000"/>
                </a:solidFill>
              </a:rPr>
              <a:t>istematsko neeksperimentalno istraž</a:t>
            </a:r>
            <a:r>
              <a:rPr lang="sr-Latn-R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O</a:t>
            </a:r>
            <a:r>
              <a:rPr lang="sr-Latn-RS" dirty="0" smtClean="0">
                <a:solidFill>
                  <a:srgbClr val="FF0000"/>
                </a:solidFill>
              </a:rPr>
              <a:t>pservacija </a:t>
            </a:r>
            <a:r>
              <a:rPr lang="sr-Latn-RS" dirty="0" smtClean="0"/>
              <a:t>nekog psihološkog fenomena </a:t>
            </a:r>
            <a:r>
              <a:rPr lang="en-US" dirty="0" err="1" smtClean="0"/>
              <a:t>koji</a:t>
            </a:r>
            <a:r>
              <a:rPr lang="en-US" dirty="0" smtClean="0"/>
              <a:t> se </a:t>
            </a:r>
            <a:r>
              <a:rPr lang="en-US" dirty="0" err="1" smtClean="0"/>
              <a:t>prirodno</a:t>
            </a:r>
            <a:r>
              <a:rPr lang="en-US" dirty="0" smtClean="0"/>
              <a:t> </a:t>
            </a:r>
            <a:r>
              <a:rPr lang="en-US" dirty="0" err="1" smtClean="0"/>
              <a:t>javlja</a:t>
            </a:r>
            <a:r>
              <a:rPr lang="en-US" dirty="0" smtClean="0"/>
              <a:t> </a:t>
            </a:r>
            <a:r>
              <a:rPr lang="sr-Latn-RS" dirty="0" smtClean="0"/>
              <a:t>, </a:t>
            </a:r>
            <a:r>
              <a:rPr lang="en-US" dirty="0" smtClean="0"/>
              <a:t>a</a:t>
            </a:r>
            <a:r>
              <a:rPr lang="sr-Latn-RS" dirty="0" smtClean="0"/>
              <a:t> izvodi se na uzorku ispitanika sa jezičkim poremećajima  (npr. jednom vrstom jez.poremeć.)</a:t>
            </a:r>
            <a:endParaRPr lang="en-US" dirty="0" smtClean="0"/>
          </a:p>
          <a:p>
            <a:pPr>
              <a:buNone/>
            </a:pPr>
            <a:endParaRPr lang="sr-Latn-RS" dirty="0" smtClean="0"/>
          </a:p>
          <a:p>
            <a:pPr>
              <a:buNone/>
            </a:pPr>
            <a:r>
              <a:rPr lang="sr-Latn-RS" dirty="0" smtClean="0"/>
              <a:t>-</a:t>
            </a:r>
            <a:r>
              <a:rPr lang="sr-Latn-RS" dirty="0" smtClean="0">
                <a:solidFill>
                  <a:srgbClr val="FF0000"/>
                </a:solidFill>
              </a:rPr>
              <a:t>kontrolisana</a:t>
            </a:r>
            <a:r>
              <a:rPr lang="sr-Latn-RS" dirty="0" smtClean="0"/>
              <a:t> (vodi se rač. o uslov. u kojima se posmatrana pojava odvija)</a:t>
            </a:r>
          </a:p>
          <a:p>
            <a:pPr>
              <a:buNone/>
            </a:pPr>
            <a:r>
              <a:rPr lang="sr-Latn-RS" dirty="0" smtClean="0"/>
              <a:t>-</a:t>
            </a:r>
            <a:r>
              <a:rPr lang="sr-Latn-RS" dirty="0" smtClean="0">
                <a:solidFill>
                  <a:srgbClr val="FF0000"/>
                </a:solidFill>
              </a:rPr>
              <a:t>sa ciljem</a:t>
            </a:r>
            <a:r>
              <a:rPr lang="sr-Latn-RS" dirty="0" smtClean="0"/>
              <a:t> (unapred određen cilj posmatranja)</a:t>
            </a:r>
          </a:p>
          <a:p>
            <a:pPr>
              <a:buNone/>
            </a:pPr>
            <a:r>
              <a:rPr lang="sr-Latn-RS" dirty="0" smtClean="0"/>
              <a:t>-</a:t>
            </a:r>
            <a:r>
              <a:rPr lang="sr-Latn-RS" dirty="0" smtClean="0">
                <a:solidFill>
                  <a:srgbClr val="FF0000"/>
                </a:solidFill>
              </a:rPr>
              <a:t>sistematska</a:t>
            </a:r>
            <a:r>
              <a:rPr lang="sr-Latn-RS" dirty="0" smtClean="0"/>
              <a:t> (sistematično praćenje)</a:t>
            </a:r>
          </a:p>
          <a:p>
            <a:pPr>
              <a:buNone/>
            </a:pPr>
            <a:r>
              <a:rPr lang="sr-Latn-RS" dirty="0" smtClean="0"/>
              <a:t>-</a:t>
            </a:r>
            <a:r>
              <a:rPr lang="sr-Latn-RS" dirty="0" smtClean="0">
                <a:solidFill>
                  <a:srgbClr val="FF0000"/>
                </a:solidFill>
              </a:rPr>
              <a:t>planska</a:t>
            </a:r>
            <a:r>
              <a:rPr lang="en-US" dirty="0" smtClean="0">
                <a:solidFill>
                  <a:srgbClr val="FF0000"/>
                </a:solidFill>
              </a:rPr>
              <a:t> </a:t>
            </a:r>
            <a:r>
              <a:rPr lang="en-US" dirty="0" smtClean="0"/>
              <a:t>( </a:t>
            </a:r>
            <a:r>
              <a:rPr lang="sr-Latn-RS" dirty="0" smtClean="0"/>
              <a:t>unapred utvrđen postupak posmatranja)</a:t>
            </a:r>
          </a:p>
          <a:p>
            <a:pPr>
              <a:buNone/>
            </a:pPr>
            <a:r>
              <a:rPr lang="sr-Latn-RS" dirty="0" smtClean="0"/>
              <a:t>-</a:t>
            </a:r>
            <a:r>
              <a:rPr lang="sr-Latn-RS" dirty="0" smtClean="0">
                <a:solidFill>
                  <a:srgbClr val="FF0000"/>
                </a:solidFill>
              </a:rPr>
              <a:t>objektivn</a:t>
            </a:r>
            <a:r>
              <a:rPr lang="en-US" dirty="0" smtClean="0">
                <a:solidFill>
                  <a:srgbClr val="FF0000"/>
                </a:solidFill>
              </a:rPr>
              <a:t>a</a:t>
            </a:r>
            <a:r>
              <a:rPr lang="sr-Latn-RS" dirty="0" smtClean="0"/>
              <a:t> (</a:t>
            </a:r>
            <a:r>
              <a:rPr lang="sr-Latn-RS" sz="3600" dirty="0" smtClean="0"/>
              <a:t>nepristrasni istrenirani  posmatrači</a:t>
            </a:r>
            <a:endParaRPr lang="sr-Latn-RS" dirty="0" smtClean="0"/>
          </a:p>
          <a:p>
            <a:pPr>
              <a:buNone/>
            </a:pPr>
            <a:endParaRPr lang="sr-Latn-RS" dirty="0" smtClean="0"/>
          </a:p>
          <a:p>
            <a:pPr>
              <a:buNone/>
            </a:pPr>
            <a:r>
              <a:rPr lang="en-US" dirty="0" smtClean="0"/>
              <a:t>K</a:t>
            </a:r>
            <a:r>
              <a:rPr lang="sr-Latn-RS" dirty="0" smtClean="0"/>
              <a:t>oriste se i skale za procenu i druga sredstva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istematsko neeksper. istraživanje anksioznog ponašanja  dece sa jezičkim por.</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sr-Latn-RS" dirty="0" smtClean="0"/>
          </a:p>
          <a:p>
            <a:pPr>
              <a:buNone/>
            </a:pPr>
            <a:r>
              <a:rPr lang="sr-Latn-RS" dirty="0" smtClean="0"/>
              <a:t> Planira se gde</a:t>
            </a:r>
            <a:r>
              <a:rPr lang="en-US" dirty="0" smtClean="0"/>
              <a:t> </a:t>
            </a:r>
            <a:r>
              <a:rPr lang="en-US" dirty="0" err="1" smtClean="0"/>
              <a:t>i</a:t>
            </a:r>
            <a:r>
              <a:rPr lang="en-US" dirty="0" smtClean="0"/>
              <a:t> </a:t>
            </a:r>
            <a:r>
              <a:rPr lang="en-US" dirty="0" err="1" smtClean="0"/>
              <a:t>koliko</a:t>
            </a:r>
            <a:r>
              <a:rPr lang="sr-Latn-RS" dirty="0" smtClean="0"/>
              <a:t> će se posmatrati i kako</a:t>
            </a:r>
            <a:r>
              <a:rPr lang="sr-Cyrl-RS" dirty="0" smtClean="0"/>
              <a:t> </a:t>
            </a:r>
            <a:r>
              <a:rPr lang="sr-Latn-RS" dirty="0" smtClean="0"/>
              <a:t>će se registrovati i procenjivati na unapred određenom uzorku</a:t>
            </a:r>
          </a:p>
          <a:p>
            <a:r>
              <a:rPr lang="en-US" dirty="0" smtClean="0"/>
              <a:t>U</a:t>
            </a:r>
            <a:r>
              <a:rPr lang="sr-Latn-RS" dirty="0" smtClean="0"/>
              <a:t> školskom dvorištu- situacije</a:t>
            </a:r>
            <a:r>
              <a:rPr lang="en-US" dirty="0" smtClean="0"/>
              <a:t> (20 </a:t>
            </a:r>
            <a:r>
              <a:rPr lang="en-US" dirty="0" err="1" smtClean="0"/>
              <a:t>min.dnevno</a:t>
            </a:r>
            <a:r>
              <a:rPr lang="en-US" dirty="0" smtClean="0"/>
              <a:t>)</a:t>
            </a:r>
            <a:endParaRPr lang="sr-Latn-RS" dirty="0" smtClean="0"/>
          </a:p>
          <a:p>
            <a:r>
              <a:rPr lang="en-US" dirty="0" smtClean="0"/>
              <a:t>U</a:t>
            </a:r>
            <a:r>
              <a:rPr lang="sr-Latn-RS" dirty="0" smtClean="0"/>
              <a:t> odeljenju na časovima i posle njih</a:t>
            </a:r>
            <a:r>
              <a:rPr lang="en-US" dirty="0" smtClean="0"/>
              <a:t> (</a:t>
            </a:r>
            <a:r>
              <a:rPr lang="en-US" dirty="0" err="1" smtClean="0"/>
              <a:t>jedan</a:t>
            </a:r>
            <a:r>
              <a:rPr lang="en-US" dirty="0" smtClean="0"/>
              <a:t> </a:t>
            </a:r>
            <a:r>
              <a:rPr lang="sr-Latn-RS" dirty="0" smtClean="0"/>
              <a:t>š</a:t>
            </a:r>
            <a:r>
              <a:rPr lang="en-US" dirty="0" err="1" smtClean="0"/>
              <a:t>kolski</a:t>
            </a:r>
            <a:r>
              <a:rPr lang="sr-Latn-RS" dirty="0" smtClean="0"/>
              <a:t> čas i na odmoru od 5 min.)</a:t>
            </a:r>
          </a:p>
          <a:p>
            <a:r>
              <a:rPr lang="en-US" dirty="0" smtClean="0"/>
              <a:t>U</a:t>
            </a:r>
            <a:r>
              <a:rPr lang="sr-Latn-RS" dirty="0" smtClean="0"/>
              <a:t> porodici deteta sa jezičkim poremećajem ( 1 sat dnevno)</a:t>
            </a:r>
            <a:endParaRPr lang="en-US" dirty="0" smtClean="0"/>
          </a:p>
          <a:p>
            <a:endParaRPr lang="en-US" dirty="0" smtClean="0"/>
          </a:p>
          <a:p>
            <a:pPr>
              <a:buNone/>
            </a:pPr>
            <a:r>
              <a:rPr lang="sr-Latn-RS" dirty="0" smtClean="0"/>
              <a:t> Ukupno trajanje : 3</a:t>
            </a:r>
            <a:r>
              <a:rPr lang="en-US" dirty="0" smtClean="0"/>
              <a:t> </a:t>
            </a:r>
            <a:r>
              <a:rPr lang="en-US" dirty="0" err="1" smtClean="0"/>
              <a:t>meseca</a:t>
            </a:r>
            <a:r>
              <a:rPr lang="en-US" dirty="0" smtClean="0"/>
              <a:t>, 5x </a:t>
            </a:r>
            <a:r>
              <a:rPr lang="en-US" dirty="0" err="1" smtClean="0"/>
              <a:t>nedeljno</a:t>
            </a:r>
            <a:r>
              <a:rPr lang="en-US" dirty="0" smtClean="0"/>
              <a:t> </a:t>
            </a:r>
            <a:endParaRPr lang="sr-Latn-RS" dirty="0" smtClean="0"/>
          </a:p>
          <a:p>
            <a:pPr>
              <a:buNone/>
            </a:pPr>
            <a:r>
              <a:rPr lang="sr-Latn-RS" dirty="0" smtClean="0"/>
              <a:t> </a:t>
            </a:r>
          </a:p>
          <a:p>
            <a:pPr>
              <a:buNone/>
            </a:pPr>
            <a:r>
              <a:rPr lang="en-US" dirty="0" smtClean="0"/>
              <a:t>N</a:t>
            </a:r>
            <a:r>
              <a:rPr lang="sr-Latn-RS" dirty="0" smtClean="0"/>
              <a:t>pr. petostepena skala procene, 2-3 paralelna observera</a:t>
            </a:r>
          </a:p>
          <a:p>
            <a:pPr>
              <a:buNone/>
            </a:pPr>
            <a:r>
              <a:rPr lang="sr-Latn-R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
            </a:r>
            <a:r>
              <a:rPr lang="sr-Latn-RS" dirty="0" smtClean="0"/>
              <a:t>aučno istraživanje generalno i u</a:t>
            </a:r>
            <a:r>
              <a:rPr lang="sr-Cyrl-RS" dirty="0" smtClean="0"/>
              <a:t> </a:t>
            </a:r>
            <a:r>
              <a:rPr lang="sr-Latn-RS" dirty="0" smtClean="0"/>
              <a:t>POJP</a:t>
            </a:r>
            <a:endParaRPr lang="en-US" dirty="0"/>
          </a:p>
        </p:txBody>
      </p:sp>
      <p:sp>
        <p:nvSpPr>
          <p:cNvPr id="3" name="Content Placeholder 2"/>
          <p:cNvSpPr>
            <a:spLocks noGrp="1"/>
          </p:cNvSpPr>
          <p:nvPr>
            <p:ph idx="1"/>
          </p:nvPr>
        </p:nvSpPr>
        <p:spPr/>
        <p:txBody>
          <a:bodyPr>
            <a:normAutofit/>
          </a:bodyPr>
          <a:lstStyle/>
          <a:p>
            <a:r>
              <a:rPr lang="en-US" dirty="0" smtClean="0"/>
              <a:t>S</a:t>
            </a:r>
            <a:r>
              <a:rPr lang="sr-Latn-RS" dirty="0" smtClean="0"/>
              <a:t>vako naučno istraživanje podrazumeva unapred pripremljen plan istraživanja i njegovu organizaciju-nacrt  naučnog istraživanja (dizajn)</a:t>
            </a:r>
            <a:endParaRPr lang="en-US" dirty="0" smtClean="0"/>
          </a:p>
          <a:p>
            <a:pPr>
              <a:buNone/>
            </a:pPr>
            <a:endParaRPr lang="sr-Latn-RS" dirty="0" smtClean="0"/>
          </a:p>
          <a:p>
            <a:r>
              <a:rPr lang="sr-Latn-RS" dirty="0" smtClean="0"/>
              <a:t>Naučno istraživanje se odvija u nekoliko faza: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Научно истраживање</a:t>
            </a:r>
            <a:endParaRPr lang="en-US" dirty="0"/>
          </a:p>
        </p:txBody>
      </p:sp>
      <p:sp>
        <p:nvSpPr>
          <p:cNvPr id="7" name="AutoShape 93"/>
          <p:cNvSpPr>
            <a:spLocks noGrp="1" noChangeAspect="1" noChangeArrowheads="1"/>
          </p:cNvSpPr>
          <p:nvPr>
            <p:ph sz="half" idx="1"/>
          </p:nvPr>
        </p:nvSpPr>
        <p:spPr bwMode="auto">
          <a:prstGeom prst="rect">
            <a:avLst/>
          </a:prstGeom>
          <a:noFill/>
          <a:ln w="9525">
            <a:noFill/>
            <a:miter lim="800000"/>
            <a:headEnd/>
            <a:tailEnd/>
          </a:ln>
        </p:spPr>
        <p:txBody>
          <a:bodyPr/>
          <a:lstStyle/>
          <a:p>
            <a:endParaRPr lang="sr-Latn-RS" dirty="0" smtClean="0"/>
          </a:p>
          <a:p>
            <a:r>
              <a:rPr lang="sr-Cyrl-RS" dirty="0" smtClean="0"/>
              <a:t>Дефинисање истражи- вачког проблема, хипотезе</a:t>
            </a:r>
            <a:endParaRPr lang="sr-Latn-RS" dirty="0" smtClean="0"/>
          </a:p>
          <a:p>
            <a:endParaRPr lang="sr-Cyrl-RS" dirty="0" smtClean="0"/>
          </a:p>
          <a:p>
            <a:r>
              <a:rPr lang="sr-Cyrl-RS" dirty="0" smtClean="0"/>
              <a:t>Нацрт истраживања</a:t>
            </a:r>
          </a:p>
          <a:p>
            <a:endParaRPr lang="sr-Latn-RS" dirty="0" smtClean="0"/>
          </a:p>
          <a:p>
            <a:pPr>
              <a:buNone/>
            </a:pPr>
            <a:endParaRPr lang="en-US" dirty="0"/>
          </a:p>
        </p:txBody>
      </p:sp>
      <p:pic>
        <p:nvPicPr>
          <p:cNvPr id="11" name="Picture 13" descr="MCj04136180000[1]"/>
          <p:cNvPicPr>
            <a:picLocks noGrp="1" noChangeAspect="1" noChangeArrowheads="1"/>
          </p:cNvPicPr>
          <p:nvPr>
            <p:ph sz="half" idx="2"/>
          </p:nvPr>
        </p:nvPicPr>
        <p:blipFill>
          <a:blip r:embed="rId2"/>
          <a:srcRect/>
          <a:stretch>
            <a:fillRect/>
          </a:stretch>
        </p:blipFill>
        <p:spPr bwMode="auto">
          <a:xfrm>
            <a:off x="4724400" y="2286000"/>
            <a:ext cx="4038600" cy="31130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Фазе научног истраживања</a:t>
            </a:r>
            <a:endParaRPr lang="en-US" dirty="0"/>
          </a:p>
        </p:txBody>
      </p:sp>
      <p:sp>
        <p:nvSpPr>
          <p:cNvPr id="7" name="AutoShape 93"/>
          <p:cNvSpPr>
            <a:spLocks noGrp="1" noChangeAspect="1" noChangeArrowheads="1"/>
          </p:cNvSpPr>
          <p:nvPr>
            <p:ph sz="half" idx="1"/>
          </p:nvPr>
        </p:nvSpPr>
        <p:spPr bwMode="auto">
          <a:prstGeom prst="rect">
            <a:avLst/>
          </a:prstGeom>
          <a:noFill/>
          <a:ln w="9525">
            <a:noFill/>
            <a:miter lim="800000"/>
            <a:headEnd/>
            <a:tailEnd/>
          </a:ln>
        </p:spPr>
        <p:txBody>
          <a:bodyPr>
            <a:normAutofit lnSpcReduction="10000"/>
          </a:bodyPr>
          <a:lstStyle/>
          <a:p>
            <a:r>
              <a:rPr lang="sr-Cyrl-RS" dirty="0" smtClean="0"/>
              <a:t>Формулисање истраживач.проблема</a:t>
            </a:r>
            <a:endParaRPr lang="sr-Latn-RS" dirty="0" smtClean="0"/>
          </a:p>
          <a:p>
            <a:r>
              <a:rPr lang="sr-Cyrl-RS" dirty="0" smtClean="0"/>
              <a:t>Хипотезе</a:t>
            </a:r>
          </a:p>
          <a:p>
            <a:r>
              <a:rPr lang="sr-Cyrl-RS" dirty="0" smtClean="0"/>
              <a:t>Нацрт истраживања</a:t>
            </a:r>
          </a:p>
          <a:p>
            <a:r>
              <a:rPr lang="sr-Cyrl-RS" dirty="0" smtClean="0"/>
              <a:t>Теренско испитивање</a:t>
            </a:r>
          </a:p>
          <a:p>
            <a:r>
              <a:rPr lang="sr-Cyrl-RS" dirty="0" smtClean="0"/>
              <a:t>Обрада података</a:t>
            </a:r>
          </a:p>
          <a:p>
            <a:r>
              <a:rPr lang="sr-Cyrl-RS" dirty="0" smtClean="0"/>
              <a:t>Дискусија резултата и закључци</a:t>
            </a:r>
          </a:p>
          <a:p>
            <a:r>
              <a:rPr lang="sr-Cyrl-RS" dirty="0" smtClean="0"/>
              <a:t>Саопштавање резултата</a:t>
            </a:r>
          </a:p>
          <a:p>
            <a:endParaRPr lang="sr-Latn-RS" dirty="0" smtClean="0"/>
          </a:p>
          <a:p>
            <a:pPr>
              <a:buNone/>
            </a:pPr>
            <a:endParaRPr lang="en-US" dirty="0"/>
          </a:p>
        </p:txBody>
      </p:sp>
      <p:pic>
        <p:nvPicPr>
          <p:cNvPr id="11" name="Picture 13" descr="MCj04136180000[1]"/>
          <p:cNvPicPr>
            <a:picLocks noGrp="1" noChangeAspect="1" noChangeArrowheads="1"/>
          </p:cNvPicPr>
          <p:nvPr>
            <p:ph sz="half" idx="2"/>
          </p:nvPr>
        </p:nvPicPr>
        <p:blipFill>
          <a:blip r:embed="rId2"/>
          <a:srcRect/>
          <a:stretch>
            <a:fillRect/>
          </a:stretch>
        </p:blipFill>
        <p:spPr bwMode="auto">
          <a:xfrm>
            <a:off x="4724400" y="2286000"/>
            <a:ext cx="4038600" cy="31130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1.FORMULISANJE ISTRŽIVAČKOG PROBLEMA</a:t>
            </a:r>
            <a:br>
              <a:rPr lang="sr-Latn-RS" dirty="0" smtClean="0"/>
            </a:br>
            <a:endParaRPr lang="en-US" dirty="0"/>
          </a:p>
        </p:txBody>
      </p:sp>
      <p:sp>
        <p:nvSpPr>
          <p:cNvPr id="3" name="Content Placeholder 2"/>
          <p:cNvSpPr>
            <a:spLocks noGrp="1"/>
          </p:cNvSpPr>
          <p:nvPr>
            <p:ph idx="1"/>
          </p:nvPr>
        </p:nvSpPr>
        <p:spPr/>
        <p:txBody>
          <a:bodyPr>
            <a:normAutofit/>
          </a:bodyPr>
          <a:lstStyle/>
          <a:p>
            <a:r>
              <a:rPr lang="sr-Latn-RS" dirty="0" smtClean="0"/>
              <a:t>Problem u našem istraživanja: Istražiti  emocionalne, kognitivno- komunikativne aspekte veštačke auditivne  deprivacije </a:t>
            </a:r>
            <a:endParaRPr lang="en-US" dirty="0" smtClean="0"/>
          </a:p>
          <a:p>
            <a:r>
              <a:rPr lang="sr-Latn-RS" dirty="0" smtClean="0"/>
              <a:t>Utvrditi koliko je smanjena komunikativnost u situaciji auditivne deprivacije, koliko je informacija primljeno, koliko izgubljeno a koliko pogrešno protumačeno</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2.</a:t>
            </a:r>
            <a:r>
              <a:rPr lang="en-US" dirty="0" smtClean="0"/>
              <a:t>F</a:t>
            </a:r>
            <a:r>
              <a:rPr lang="sr-Latn-RS" dirty="0" smtClean="0"/>
              <a:t>ormulisanje istraživačkih hipoteza</a:t>
            </a:r>
            <a:endParaRPr lang="en-US" dirty="0"/>
          </a:p>
        </p:txBody>
      </p:sp>
      <p:sp>
        <p:nvSpPr>
          <p:cNvPr id="3" name="Content Placeholder 2"/>
          <p:cNvSpPr>
            <a:spLocks noGrp="1"/>
          </p:cNvSpPr>
          <p:nvPr>
            <p:ph idx="1"/>
          </p:nvPr>
        </p:nvSpPr>
        <p:spPr/>
        <p:txBody>
          <a:bodyPr>
            <a:normAutofit fontScale="85000" lnSpcReduction="10000"/>
          </a:bodyPr>
          <a:lstStyle/>
          <a:p>
            <a:r>
              <a:rPr lang="sr-Latn-RS" b="1" dirty="0" smtClean="0"/>
              <a:t>1.</a:t>
            </a:r>
            <a:r>
              <a:rPr lang="sr-Latn-RS" dirty="0" smtClean="0"/>
              <a:t> </a:t>
            </a:r>
            <a:r>
              <a:rPr lang="en-US" dirty="0" smtClean="0"/>
              <a:t>A</a:t>
            </a:r>
            <a:r>
              <a:rPr lang="sr-Latn-RS" dirty="0" smtClean="0"/>
              <a:t>uditivna barijera proizvešće frustraciju i razvoj negativnih osećanja</a:t>
            </a:r>
          </a:p>
          <a:p>
            <a:r>
              <a:rPr lang="sr-Latn-RS" b="1" dirty="0" smtClean="0"/>
              <a:t>2.</a:t>
            </a:r>
            <a:r>
              <a:rPr lang="sr-Latn-RS" dirty="0" smtClean="0"/>
              <a:t> </a:t>
            </a:r>
            <a:r>
              <a:rPr lang="en-US" dirty="0" smtClean="0"/>
              <a:t>S</a:t>
            </a:r>
            <a:r>
              <a:rPr lang="sr-Latn-RS" dirty="0" smtClean="0"/>
              <a:t>nižen broj primljenih informacija, snižen  broj razumevanja situacija, i pojava grešaka u razumevanju.</a:t>
            </a:r>
          </a:p>
          <a:p>
            <a:r>
              <a:rPr lang="sr-Latn-RS" b="1" dirty="0" smtClean="0"/>
              <a:t>3.</a:t>
            </a:r>
            <a:r>
              <a:rPr lang="sr-Latn-RS" dirty="0" smtClean="0"/>
              <a:t> Na broj primljenih informacija i njihovo razumevanje uticaće položaj govornika (anfas, najefikasniji a profil</a:t>
            </a:r>
            <a:r>
              <a:rPr lang="en-US" dirty="0" smtClean="0"/>
              <a:t> </a:t>
            </a:r>
            <a:r>
              <a:rPr lang="sr-Latn-RS" dirty="0" smtClean="0"/>
              <a:t>umanjen broj informacija, leđa i ruka na ustima najmanji br.infor.),udaljenost i osvetljenost govornika</a:t>
            </a:r>
          </a:p>
          <a:p>
            <a:r>
              <a:rPr lang="sr-Latn-RS" b="1" dirty="0" smtClean="0"/>
              <a:t>4.</a:t>
            </a:r>
            <a:r>
              <a:rPr lang="sr-Latn-RS" dirty="0" smtClean="0"/>
              <a:t> Inteligencija ispitanika biće u korelaciji sa razumevanjem situacija i brojem primljenih infor.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3.Pravljenje plana istraživanja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a:t>
            </a:r>
            <a:r>
              <a:rPr lang="sr-Latn-RS" dirty="0" smtClean="0"/>
              <a:t>reme i mesto izvođenja eksperimenta</a:t>
            </a:r>
          </a:p>
          <a:p>
            <a:r>
              <a:rPr lang="en-US" dirty="0" smtClean="0"/>
              <a:t>U</a:t>
            </a:r>
            <a:r>
              <a:rPr lang="sr-Latn-RS" dirty="0" smtClean="0"/>
              <a:t>zorak ispitanika</a:t>
            </a:r>
          </a:p>
          <a:p>
            <a:r>
              <a:rPr lang="en-US" dirty="0" smtClean="0"/>
              <a:t>M</a:t>
            </a:r>
            <a:r>
              <a:rPr lang="sr-Latn-RS" dirty="0" smtClean="0"/>
              <a:t>etod: eksperiment  </a:t>
            </a:r>
          </a:p>
          <a:p>
            <a:r>
              <a:rPr lang="en-US" dirty="0" smtClean="0"/>
              <a:t>I</a:t>
            </a:r>
            <a:r>
              <a:rPr lang="sr-Latn-RS" dirty="0" smtClean="0"/>
              <a:t>nstrumenti:  Anketa, test inteligencije (WAIS)</a:t>
            </a:r>
          </a:p>
          <a:p>
            <a:pPr>
              <a:buNone/>
            </a:pPr>
            <a:r>
              <a:rPr lang="sr-Latn-RS" dirty="0" smtClean="0"/>
              <a:t>     Priprema teksta ispitivačevog izlaganja i plana variranja eksperimentalnih uslova</a:t>
            </a:r>
          </a:p>
          <a:p>
            <a:r>
              <a:rPr lang="en-US" dirty="0" smtClean="0"/>
              <a:t>F</a:t>
            </a:r>
            <a:r>
              <a:rPr lang="sr-Latn-RS" dirty="0" smtClean="0"/>
              <a:t>inansijski proračun</a:t>
            </a:r>
          </a:p>
          <a:p>
            <a:r>
              <a:rPr lang="en-US" dirty="0" smtClean="0"/>
              <a:t>P</a:t>
            </a:r>
            <a:r>
              <a:rPr lang="sr-Latn-RS" dirty="0" smtClean="0"/>
              <a:t>lan istraživačkih kadrova</a:t>
            </a:r>
          </a:p>
          <a:p>
            <a:pPr>
              <a:buNone/>
            </a:pPr>
            <a:r>
              <a:rPr lang="sr-Latn-R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4. </a:t>
            </a:r>
            <a:r>
              <a:rPr lang="sr-Latn-RS" dirty="0" smtClean="0">
                <a:solidFill>
                  <a:srgbClr val="FF0000"/>
                </a:solidFill>
              </a:rPr>
              <a:t>Izvođenje istraživanja(eksperimenta)</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742950" indent="-742950">
              <a:buAutoNum type="arabicPeriod" startAt="5"/>
            </a:pPr>
            <a:r>
              <a:rPr lang="en-US" sz="4000" dirty="0" smtClean="0"/>
              <a:t>O</a:t>
            </a:r>
            <a:r>
              <a:rPr lang="sr-Latn-RS" sz="4000" dirty="0" smtClean="0"/>
              <a:t>brada podataka</a:t>
            </a:r>
          </a:p>
          <a:p>
            <a:pPr marL="742950" indent="-742950">
              <a:buNone/>
            </a:pPr>
            <a:r>
              <a:rPr lang="sr-Latn-RS" sz="4000" dirty="0" smtClean="0"/>
              <a:t>-kvantitativna</a:t>
            </a:r>
            <a:r>
              <a:rPr lang="sr-Latn-RS" dirty="0" smtClean="0"/>
              <a:t> </a:t>
            </a:r>
          </a:p>
          <a:p>
            <a:pPr marL="742950" indent="-742950">
              <a:buNone/>
            </a:pPr>
            <a:r>
              <a:rPr lang="sr-Latn-RS" dirty="0" smtClean="0"/>
              <a:t>-kvalitativna analiza- analiza osećanja i asocijacija</a:t>
            </a:r>
          </a:p>
          <a:p>
            <a:pPr marL="742950" indent="-742950">
              <a:buAutoNum type="arabicPeriod" startAt="6"/>
            </a:pPr>
            <a:r>
              <a:rPr lang="sr-Latn-RS" sz="4000" dirty="0" smtClean="0"/>
              <a:t>Diskusija rezultata i izvođenje zaključka</a:t>
            </a:r>
          </a:p>
          <a:p>
            <a:pPr marL="742950" indent="-742950">
              <a:buFontTx/>
              <a:buChar char="-"/>
            </a:pPr>
            <a:r>
              <a:rPr lang="sr-Latn-RS" sz="4000" dirty="0" smtClean="0"/>
              <a:t>testiranje hipoteza</a:t>
            </a:r>
          </a:p>
          <a:p>
            <a:pPr marL="742950" indent="-742950">
              <a:buNone/>
            </a:pPr>
            <a:r>
              <a:rPr lang="sr-Latn-RS" sz="4000" dirty="0" smtClean="0"/>
              <a:t>7.    Saopštavanje rezultata naučnoj i stručnoj  javnosti</a:t>
            </a:r>
            <a:endParaRPr lang="en-U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tatistička</a:t>
            </a:r>
            <a:r>
              <a:rPr lang="en-US" dirty="0" smtClean="0"/>
              <a:t> </a:t>
            </a:r>
            <a:r>
              <a:rPr lang="en-US" dirty="0" err="1" smtClean="0"/>
              <a:t>metoda</a:t>
            </a:r>
            <a:r>
              <a:rPr lang="sr-Latn-RS" dirty="0" smtClean="0"/>
              <a:t> obrad</a:t>
            </a:r>
            <a:r>
              <a:rPr lang="en-US" dirty="0" smtClean="0"/>
              <a:t>e</a:t>
            </a:r>
            <a:r>
              <a:rPr lang="sr-Latn-RS" dirty="0" smtClean="0"/>
              <a:t> podataka u naučnom istraživanju</a:t>
            </a:r>
            <a:endParaRPr lang="en-US" dirty="0"/>
          </a:p>
        </p:txBody>
      </p:sp>
      <p:sp>
        <p:nvSpPr>
          <p:cNvPr id="3" name="Content Placeholder 2"/>
          <p:cNvSpPr>
            <a:spLocks noGrp="1"/>
          </p:cNvSpPr>
          <p:nvPr>
            <p:ph idx="1"/>
          </p:nvPr>
        </p:nvSpPr>
        <p:spPr/>
        <p:txBody>
          <a:bodyPr/>
          <a:lstStyle/>
          <a:p>
            <a:r>
              <a:rPr lang="en-US" dirty="0" smtClean="0"/>
              <a:t>S</a:t>
            </a:r>
            <a:r>
              <a:rPr lang="sr-Latn-RS" dirty="0" smtClean="0"/>
              <a:t>tatistika kvantitativno istražuje psihološke karakteristike i pojave kod osoba sa jezičkim poremećajima</a:t>
            </a:r>
          </a:p>
          <a:p>
            <a:r>
              <a:rPr lang="en-US" u="sng" dirty="0" smtClean="0"/>
              <a:t>D</a:t>
            </a:r>
            <a:r>
              <a:rPr lang="sr-Latn-RS" u="sng" dirty="0" smtClean="0"/>
              <a:t>eskriptivna statistika</a:t>
            </a:r>
            <a:r>
              <a:rPr lang="sr-Latn-RS" dirty="0" smtClean="0"/>
              <a:t> i statistika zaključivanja</a:t>
            </a:r>
            <a:endParaRPr lang="en-US" dirty="0" smtClean="0"/>
          </a:p>
          <a:p>
            <a:pPr>
              <a:buNone/>
            </a:pPr>
            <a:r>
              <a:rPr lang="sr-Latn-RS" dirty="0" smtClean="0"/>
              <a:t>           </a:t>
            </a:r>
          </a:p>
          <a:p>
            <a:pPr>
              <a:buNone/>
            </a:pPr>
            <a:r>
              <a:rPr lang="sr-Latn-RS" dirty="0" smtClean="0"/>
              <a:t>   </a:t>
            </a:r>
            <a:r>
              <a:rPr lang="en-US" dirty="0" smtClean="0"/>
              <a:t>Mere </a:t>
            </a:r>
            <a:r>
              <a:rPr lang="sr-Latn-RS" dirty="0" smtClean="0"/>
              <a:t>centralne tendencije,mere varijabilnosti i korelacione mere</a:t>
            </a:r>
            <a:r>
              <a:rPr lang="en-US" dirty="0" smtClean="0"/>
              <a:t> </a:t>
            </a:r>
            <a:endParaRPr lang="en-US" dirty="0"/>
          </a:p>
        </p:txBody>
      </p:sp>
      <p:sp>
        <p:nvSpPr>
          <p:cNvPr id="4" name="Down Arrow 3"/>
          <p:cNvSpPr/>
          <p:nvPr/>
        </p:nvSpPr>
        <p:spPr>
          <a:xfrm>
            <a:off x="2514600" y="3657600"/>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solidFill>
                  <a:srgbClr val="FF0000"/>
                </a:solidFill>
              </a:rPr>
              <a:t> Методе </a:t>
            </a:r>
            <a:endParaRPr lang="en-US" dirty="0">
              <a:solidFill>
                <a:srgbClr val="FF0000"/>
              </a:solidFill>
            </a:endParaRPr>
          </a:p>
        </p:txBody>
      </p:sp>
      <p:sp>
        <p:nvSpPr>
          <p:cNvPr id="3" name="Content Placeholder 2"/>
          <p:cNvSpPr>
            <a:spLocks noGrp="1"/>
          </p:cNvSpPr>
          <p:nvPr>
            <p:ph sz="half" idx="1"/>
          </p:nvPr>
        </p:nvSpPr>
        <p:spPr/>
        <p:txBody>
          <a:bodyPr/>
          <a:lstStyle/>
          <a:p>
            <a:r>
              <a:rPr lang="sr-Cyrl-RS" dirty="0" smtClean="0"/>
              <a:t>Методологија је наука о путевима и начинима доласка до научно валидних чињеница тј. до научног сазнања</a:t>
            </a:r>
          </a:p>
          <a:p>
            <a:endParaRPr lang="en-US" dirty="0"/>
          </a:p>
        </p:txBody>
      </p:sp>
      <p:pic>
        <p:nvPicPr>
          <p:cNvPr id="7" name="Picture 8" descr="MCj04127600000[1]"/>
          <p:cNvPicPr>
            <a:picLocks noGrp="1" noChangeAspect="1" noChangeArrowheads="1"/>
          </p:cNvPicPr>
          <p:nvPr>
            <p:ph sz="half" idx="2"/>
          </p:nvPr>
        </p:nvPicPr>
        <p:blipFill>
          <a:blip r:embed="rId2"/>
          <a:srcRect/>
          <a:stretch>
            <a:fillRect/>
          </a:stretch>
        </p:blipFill>
        <p:spPr bwMode="auto">
          <a:xfrm>
            <a:off x="4785133" y="2140005"/>
            <a:ext cx="3764733" cy="34463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t>
            </a:r>
            <a:r>
              <a:rPr lang="sr-Latn-RS" dirty="0" smtClean="0"/>
              <a:t>estiranje hipoteza i </a:t>
            </a:r>
            <a:br>
              <a:rPr lang="sr-Latn-RS" dirty="0" smtClean="0"/>
            </a:br>
            <a:r>
              <a:rPr lang="sr-Latn-RS" dirty="0" smtClean="0"/>
              <a:t>eventualne preporuke za praksu</a:t>
            </a:r>
            <a:endParaRPr lang="en-US" dirty="0"/>
          </a:p>
        </p:txBody>
      </p:sp>
      <p:sp>
        <p:nvSpPr>
          <p:cNvPr id="3" name="Content Placeholder 2"/>
          <p:cNvSpPr>
            <a:spLocks noGrp="1"/>
          </p:cNvSpPr>
          <p:nvPr>
            <p:ph idx="1"/>
          </p:nvPr>
        </p:nvSpPr>
        <p:spPr/>
        <p:txBody>
          <a:bodyPr/>
          <a:lstStyle/>
          <a:p>
            <a:endParaRPr lang="sr-Latn-RS" dirty="0" smtClean="0"/>
          </a:p>
          <a:p>
            <a:r>
              <a:rPr lang="en-US" dirty="0" smtClean="0"/>
              <a:t>Z</a:t>
            </a:r>
            <a:r>
              <a:rPr lang="sr-Latn-RS" dirty="0" smtClean="0"/>
              <a:t>a svaku</a:t>
            </a:r>
            <a:r>
              <a:rPr lang="en-US" dirty="0" smtClean="0"/>
              <a:t> hi</a:t>
            </a:r>
            <a:r>
              <a:rPr lang="sr-Latn-RS" dirty="0" smtClean="0"/>
              <a:t>potezu se mora utvrditi da li je potvrđena ili odbačena</a:t>
            </a:r>
          </a:p>
          <a:p>
            <a:pPr>
              <a:buNone/>
            </a:pPr>
            <a:endParaRPr lang="sr-Latn-RS" dirty="0" smtClean="0"/>
          </a:p>
          <a:p>
            <a:pPr>
              <a:buNone/>
            </a:pPr>
            <a:r>
              <a:rPr lang="sr-Latn-RS" dirty="0" smtClean="0"/>
              <a:t> U zaključnim razmatranjima mogu se izvesti preporuke za praksu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t>
            </a:r>
            <a:r>
              <a:rPr lang="sr-Latn-RS" dirty="0" smtClean="0">
                <a:solidFill>
                  <a:srgbClr val="FF0000"/>
                </a:solidFill>
              </a:rPr>
              <a:t>sihodijagnostičke tehnike u POJP</a:t>
            </a:r>
            <a:endParaRPr lang="en-US" dirty="0">
              <a:solidFill>
                <a:srgbClr val="FF0000"/>
              </a:solidFill>
            </a:endParaRPr>
          </a:p>
        </p:txBody>
      </p:sp>
      <p:sp>
        <p:nvSpPr>
          <p:cNvPr id="3" name="Content Placeholder 2"/>
          <p:cNvSpPr>
            <a:spLocks noGrp="1"/>
          </p:cNvSpPr>
          <p:nvPr>
            <p:ph idx="1"/>
          </p:nvPr>
        </p:nvSpPr>
        <p:spPr/>
        <p:txBody>
          <a:bodyPr/>
          <a:lstStyle/>
          <a:p>
            <a:r>
              <a:rPr lang="sr-Latn-RS" dirty="0" smtClean="0"/>
              <a:t>1. psihološki testovi</a:t>
            </a:r>
          </a:p>
          <a:p>
            <a:r>
              <a:rPr lang="sr-Latn-RS" dirty="0" smtClean="0"/>
              <a:t>2.</a:t>
            </a:r>
            <a:r>
              <a:rPr lang="en-US" dirty="0" smtClean="0"/>
              <a:t> </a:t>
            </a:r>
            <a:r>
              <a:rPr lang="sr-Latn-RS" dirty="0" smtClean="0"/>
              <a:t>opservacija</a:t>
            </a:r>
          </a:p>
          <a:p>
            <a:r>
              <a:rPr lang="sr-Latn-RS" dirty="0" smtClean="0"/>
              <a:t>3. biografska studija</a:t>
            </a:r>
          </a:p>
          <a:p>
            <a:r>
              <a:rPr lang="sr-Latn-RS" dirty="0" smtClean="0"/>
              <a:t>4. studija slučaja</a:t>
            </a:r>
          </a:p>
          <a:p>
            <a:r>
              <a:rPr lang="sr-Latn-RS" dirty="0" smtClean="0"/>
              <a:t>5. sociometrija</a:t>
            </a:r>
          </a:p>
          <a:p>
            <a:pPr>
              <a:buNone/>
            </a:pPr>
            <a:r>
              <a:rPr lang="sr-Latn-RS" dirty="0" smtClean="0"/>
              <a:t>                                            itd.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pPr eaLnBrk="1" hangingPunct="1"/>
            <a:r>
              <a:rPr lang="sr-Latn-CS" sz="3200" dirty="0" smtClean="0"/>
              <a:t>1. </a:t>
            </a:r>
            <a:r>
              <a:rPr lang="sr-Latn-CS" sz="3200" b="1" dirty="0" smtClean="0">
                <a:solidFill>
                  <a:srgbClr val="92D050"/>
                </a:solidFill>
              </a:rPr>
              <a:t>Psihološki  test</a:t>
            </a:r>
            <a:r>
              <a:rPr lang="sr-Latn-CS" sz="3200" dirty="0" smtClean="0"/>
              <a:t> </a:t>
            </a:r>
            <a:endParaRPr lang="en-US" sz="3200" dirty="0" smtClean="0"/>
          </a:p>
        </p:txBody>
      </p:sp>
      <p:sp>
        <p:nvSpPr>
          <p:cNvPr id="16387" name="Content Placeholder 2"/>
          <p:cNvSpPr>
            <a:spLocks noGrp="1"/>
          </p:cNvSpPr>
          <p:nvPr>
            <p:ph idx="4294967295"/>
          </p:nvPr>
        </p:nvSpPr>
        <p:spPr/>
        <p:txBody>
          <a:bodyPr/>
          <a:lstStyle/>
          <a:p>
            <a:pPr eaLnBrk="1" hangingPunct="1"/>
            <a:r>
              <a:rPr lang="sr-Latn-CS" sz="2800" dirty="0" smtClean="0">
                <a:solidFill>
                  <a:schemeClr val="tx2"/>
                </a:solidFill>
              </a:rPr>
              <a:t>Standardizovani merni instrument   koji izabranim sistemom zadataka izaziva (provocira) uzorak ponašanja koji dobro reprezentuje  neku psihičku osobinu(sposobnost, crtu  ličnosti itd.)</a:t>
            </a:r>
          </a:p>
          <a:p>
            <a:pPr eaLnBrk="1" hangingPunct="1">
              <a:buFont typeface="Wingdings" pitchFamily="2" charset="2"/>
              <a:buNone/>
            </a:pPr>
            <a:r>
              <a:rPr lang="sr-Latn-CS" sz="2800" dirty="0" smtClean="0">
                <a:solidFill>
                  <a:schemeClr val="accent1">
                    <a:lumMod val="75000"/>
                  </a:schemeClr>
                </a:solidFill>
              </a:rPr>
              <a:t>1.Testovi ličnosti </a:t>
            </a:r>
            <a:r>
              <a:rPr lang="sr-Latn-CS" sz="2800" dirty="0" smtClean="0">
                <a:solidFill>
                  <a:schemeClr val="tx2"/>
                </a:solidFill>
              </a:rPr>
              <a:t> (Vilobi upitnik-interpersonalna anksi.)   </a:t>
            </a:r>
          </a:p>
          <a:p>
            <a:pPr eaLnBrk="1" hangingPunct="1">
              <a:buFont typeface="Wingdings" pitchFamily="2" charset="2"/>
              <a:buNone/>
            </a:pPr>
            <a:r>
              <a:rPr lang="sr-Latn-CS" sz="2800" dirty="0" smtClean="0">
                <a:solidFill>
                  <a:schemeClr val="tx2"/>
                </a:solidFill>
              </a:rPr>
              <a:t>2.Testovi sposobnosti (REVISK)</a:t>
            </a:r>
          </a:p>
          <a:p>
            <a:pPr eaLnBrk="1" hangingPunct="1">
              <a:buFont typeface="Wingdings" pitchFamily="2" charset="2"/>
              <a:buNone/>
            </a:pPr>
            <a:r>
              <a:rPr lang="sr-Latn-CS" sz="2800" dirty="0" smtClean="0">
                <a:solidFill>
                  <a:schemeClr val="tx2"/>
                </a:solidFill>
              </a:rPr>
              <a:t>3. Testovi znanja i veština </a:t>
            </a:r>
          </a:p>
          <a:p>
            <a:pPr eaLnBrk="1" hangingPunct="1">
              <a:buFont typeface="Wingdings" pitchFamily="2" charset="2"/>
              <a:buNone/>
            </a:pPr>
            <a:r>
              <a:rPr lang="sr-Latn-CS" sz="2800" dirty="0" smtClean="0">
                <a:solidFill>
                  <a:schemeClr val="tx2"/>
                </a:solidFill>
              </a:rPr>
              <a:t>(</a:t>
            </a:r>
            <a:r>
              <a:rPr lang="en-US" sz="2800" dirty="0" smtClean="0">
                <a:solidFill>
                  <a:schemeClr val="tx2"/>
                </a:solidFill>
              </a:rPr>
              <a:t> </a:t>
            </a:r>
            <a:r>
              <a:rPr lang="sr-Latn-RS" sz="2800" dirty="0" smtClean="0">
                <a:solidFill>
                  <a:schemeClr val="tx2"/>
                </a:solidFill>
              </a:rPr>
              <a:t>Test znanja  gramatike srpskog jezika </a:t>
            </a:r>
            <a:r>
              <a:rPr lang="sr-Latn-CS" sz="2800" dirty="0" smtClean="0">
                <a:solidFill>
                  <a:schemeClr val="tx2"/>
                </a:solidFill>
              </a:rPr>
              <a:t>)</a:t>
            </a:r>
            <a:endParaRPr lang="en-US" sz="2800" dirty="0" smtClean="0">
              <a:solidFill>
                <a:schemeClr val="tx2"/>
              </a:solidFill>
            </a:endParaRPr>
          </a:p>
        </p:txBody>
      </p:sp>
      <p:pic>
        <p:nvPicPr>
          <p:cNvPr id="4" name="Picture 7" descr="j0275920[1]"/>
          <p:cNvPicPr>
            <a:picLocks noChangeAspect="1" noChangeArrowheads="1"/>
          </p:cNvPicPr>
          <p:nvPr/>
        </p:nvPicPr>
        <p:blipFill>
          <a:blip r:embed="rId2"/>
          <a:srcRect/>
          <a:stretch>
            <a:fillRect/>
          </a:stretch>
        </p:blipFill>
        <p:spPr bwMode="auto">
          <a:xfrm>
            <a:off x="6705600" y="4114800"/>
            <a:ext cx="2133600" cy="2286000"/>
          </a:xfrm>
          <a:prstGeom prst="rect">
            <a:avLst/>
          </a:prstGeom>
          <a:noFill/>
          <a:ln w="9525">
            <a:noFill/>
            <a:miter lim="800000"/>
            <a:headEnd/>
            <a:tailEnd/>
          </a:ln>
          <a:effectLst>
            <a:outerShdw dist="35921" dir="2700000" algn="ctr" rotWithShape="0">
              <a:schemeClr val="bg2"/>
            </a:outerShdw>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6" name="Rectangle 14"/>
          <p:cNvSpPr>
            <a:spLocks noChangeArrowheads="1"/>
          </p:cNvSpPr>
          <p:nvPr/>
        </p:nvSpPr>
        <p:spPr bwMode="auto">
          <a:xfrm>
            <a:off x="431800" y="409575"/>
            <a:ext cx="8316913" cy="1831271"/>
          </a:xfrm>
          <a:prstGeom prst="rect">
            <a:avLst/>
          </a:prstGeom>
          <a:noFill/>
          <a:ln w="9525">
            <a:noFill/>
            <a:miter lim="800000"/>
            <a:headEnd/>
            <a:tailEnd/>
          </a:ln>
          <a:effectLst/>
        </p:spPr>
        <p:txBody>
          <a:bodyPr anchor="ctr">
            <a:spAutoFit/>
          </a:bodyPr>
          <a:lstStyle/>
          <a:p>
            <a:pPr eaLnBrk="1" hangingPunct="1">
              <a:tabLst>
                <a:tab pos="457200" algn="l"/>
              </a:tabLst>
              <a:defRPr/>
            </a:pPr>
            <a:r>
              <a:rPr lang="hr-HR" b="1" dirty="0">
                <a:solidFill>
                  <a:schemeClr val="tx2"/>
                </a:solidFill>
                <a:effectLst>
                  <a:outerShdw blurRad="38100" dist="38100" dir="2700000" algn="tl">
                    <a:srgbClr val="C0C0C0"/>
                  </a:outerShdw>
                </a:effectLst>
                <a:cs typeface="Times New Roman" pitchFamily="18" charset="0"/>
              </a:rPr>
              <a:t> </a:t>
            </a:r>
            <a:r>
              <a:rPr lang="en-US" b="1" dirty="0" smtClean="0">
                <a:solidFill>
                  <a:schemeClr val="tx2"/>
                </a:solidFill>
                <a:effectLst>
                  <a:outerShdw blurRad="38100" dist="38100" dir="2700000" algn="tl">
                    <a:srgbClr val="C0C0C0"/>
                  </a:outerShdw>
                </a:effectLst>
                <a:cs typeface="Times New Roman" pitchFamily="18" charset="0"/>
              </a:rPr>
              <a:t>1. </a:t>
            </a:r>
            <a:r>
              <a:rPr lang="hr-HR" b="1" dirty="0" smtClean="0">
                <a:solidFill>
                  <a:schemeClr val="bg2">
                    <a:lumMod val="50000"/>
                  </a:schemeClr>
                </a:solidFill>
                <a:effectLst>
                  <a:outerShdw blurRad="38100" dist="38100" dir="2700000" algn="tl">
                    <a:srgbClr val="C0C0C0"/>
                  </a:outerShdw>
                </a:effectLst>
                <a:cs typeface="Times New Roman" pitchFamily="18" charset="0"/>
              </a:rPr>
              <a:t>TESTOVI  </a:t>
            </a:r>
            <a:r>
              <a:rPr lang="hr-HR" b="1" dirty="0">
                <a:solidFill>
                  <a:schemeClr val="bg2">
                    <a:lumMod val="50000"/>
                  </a:schemeClr>
                </a:solidFill>
                <a:effectLst>
                  <a:outerShdw blurRad="38100" dist="38100" dir="2700000" algn="tl">
                    <a:srgbClr val="C0C0C0"/>
                  </a:outerShdw>
                </a:effectLst>
                <a:cs typeface="Times New Roman" pitchFamily="18" charset="0"/>
              </a:rPr>
              <a:t>LIČNOSTI</a:t>
            </a:r>
            <a:endParaRPr lang="sr-Latn-CS" sz="1200" b="1" dirty="0">
              <a:solidFill>
                <a:schemeClr val="bg2">
                  <a:lumMod val="50000"/>
                </a:schemeClr>
              </a:solidFill>
              <a:effectLst>
                <a:outerShdw blurRad="38100" dist="38100" dir="2700000" algn="tl">
                  <a:srgbClr val="C0C0C0"/>
                </a:outerShdw>
              </a:effectLst>
            </a:endParaRPr>
          </a:p>
          <a:p>
            <a:pPr>
              <a:tabLst>
                <a:tab pos="457200" algn="l"/>
              </a:tabLst>
              <a:defRPr/>
            </a:pPr>
            <a:endParaRPr lang="en-US" sz="1400" dirty="0">
              <a:solidFill>
                <a:schemeClr val="tx2"/>
              </a:solidFill>
              <a:cs typeface="Times New Roman" pitchFamily="18" charset="0"/>
            </a:endParaRPr>
          </a:p>
          <a:p>
            <a:pPr>
              <a:tabLst>
                <a:tab pos="457200" algn="l"/>
              </a:tabLst>
              <a:defRPr/>
            </a:pPr>
            <a:endParaRPr lang="sr-Latn-CS" sz="900" dirty="0">
              <a:solidFill>
                <a:schemeClr val="tx2"/>
              </a:solidFill>
            </a:endParaRPr>
          </a:p>
          <a:p>
            <a:pPr>
              <a:tabLst>
                <a:tab pos="457200" algn="l"/>
              </a:tabLst>
              <a:defRPr/>
            </a:pPr>
            <a:r>
              <a:rPr lang="sr-Latn-RS" sz="1600" b="1" dirty="0" smtClean="0">
                <a:solidFill>
                  <a:schemeClr val="tx2"/>
                </a:solidFill>
                <a:cs typeface="Times New Roman" pitchFamily="18" charset="0"/>
              </a:rPr>
              <a:t>1</a:t>
            </a:r>
            <a:r>
              <a:rPr lang="en-US" sz="1600" b="1" dirty="0" smtClean="0">
                <a:solidFill>
                  <a:schemeClr val="tx2"/>
                </a:solidFill>
                <a:cs typeface="Times New Roman" pitchFamily="18" charset="0"/>
              </a:rPr>
              <a:t>.</a:t>
            </a:r>
            <a:r>
              <a:rPr lang="hr-HR" sz="1600" b="1" dirty="0">
                <a:solidFill>
                  <a:schemeClr val="tx2"/>
                </a:solidFill>
                <a:cs typeface="Times New Roman" pitchFamily="18" charset="0"/>
              </a:rPr>
              <a:t>Upitnici ili inventari ličnosti</a:t>
            </a:r>
            <a:r>
              <a:rPr lang="hr-HR" sz="1400" b="1" dirty="0">
                <a:solidFill>
                  <a:schemeClr val="tx2"/>
                </a:solidFill>
                <a:cs typeface="Times New Roman" pitchFamily="18" charset="0"/>
              </a:rPr>
              <a:t> – </a:t>
            </a:r>
            <a:r>
              <a:rPr lang="hr-HR" sz="1400" dirty="0">
                <a:solidFill>
                  <a:schemeClr val="tx2"/>
                </a:solidFill>
                <a:cs typeface="Times New Roman" pitchFamily="18" charset="0"/>
              </a:rPr>
              <a:t> </a:t>
            </a:r>
            <a:r>
              <a:rPr lang="en-US" sz="1400" dirty="0" err="1">
                <a:solidFill>
                  <a:schemeClr val="tx2"/>
                </a:solidFill>
                <a:cs typeface="Times New Roman" pitchFamily="18" charset="0"/>
              </a:rPr>
              <a:t>pismeno</a:t>
            </a:r>
            <a:r>
              <a:rPr lang="en-US" sz="1400" dirty="0">
                <a:solidFill>
                  <a:schemeClr val="tx2"/>
                </a:solidFill>
                <a:cs typeface="Times New Roman" pitchFamily="18" charset="0"/>
              </a:rPr>
              <a:t> </a:t>
            </a:r>
            <a:r>
              <a:rPr lang="hr-HR" sz="1400" dirty="0">
                <a:solidFill>
                  <a:schemeClr val="tx2"/>
                </a:solidFill>
                <a:cs typeface="Times New Roman" pitchFamily="18" charset="0"/>
              </a:rPr>
              <a:t>postavljanje pitanja osobi o njenim reakcijama ili osećanjima u određenim situacijama ili verbalne tvrdnje za koje treba proceniti t</a:t>
            </a:r>
            <a:r>
              <a:rPr lang="en-US" sz="1400" dirty="0">
                <a:solidFill>
                  <a:schemeClr val="tx2"/>
                </a:solidFill>
                <a:cs typeface="Times New Roman" pitchFamily="18" charset="0"/>
              </a:rPr>
              <a:t>a</a:t>
            </a:r>
            <a:r>
              <a:rPr lang="sr-Latn-CS" sz="1400" dirty="0">
                <a:solidFill>
                  <a:schemeClr val="tx2"/>
                </a:solidFill>
              </a:rPr>
              <a:t>č</a:t>
            </a:r>
            <a:r>
              <a:rPr lang="hr-HR" sz="1400" dirty="0">
                <a:solidFill>
                  <a:schemeClr val="tx2"/>
                </a:solidFill>
                <a:cs typeface="Times New Roman" pitchFamily="18" charset="0"/>
              </a:rPr>
              <a:t>nost </a:t>
            </a:r>
            <a:r>
              <a:rPr lang="hr-HR" sz="1400" dirty="0" smtClean="0">
                <a:solidFill>
                  <a:schemeClr val="tx2"/>
                </a:solidFill>
                <a:cs typeface="Times New Roman" pitchFamily="18" charset="0"/>
              </a:rPr>
              <a:t>(Test samoprocene reagovanja na govorne situacije; Inventar interpersonalnog stila, Baronova skala) ograničena upotreba kod OJP</a:t>
            </a:r>
            <a:endParaRPr lang="sr-Latn-CS" sz="900" dirty="0">
              <a:solidFill>
                <a:schemeClr val="tx2"/>
              </a:solidFill>
            </a:endParaRPr>
          </a:p>
          <a:p>
            <a:pPr>
              <a:tabLst>
                <a:tab pos="457200" algn="l"/>
              </a:tabLst>
              <a:defRPr/>
            </a:pPr>
            <a:r>
              <a:rPr lang="hr-HR" sz="1400" dirty="0">
                <a:solidFill>
                  <a:schemeClr val="tx2"/>
                </a:solidFill>
                <a:cs typeface="Times New Roman" pitchFamily="18" charset="0"/>
              </a:rPr>
              <a:t>	</a:t>
            </a:r>
            <a:endParaRPr lang="en-US" sz="1400" dirty="0">
              <a:solidFill>
                <a:schemeClr val="tx2"/>
              </a:solidFill>
              <a:cs typeface="Times New Roman" pitchFamily="18" charset="0"/>
            </a:endParaRPr>
          </a:p>
          <a:p>
            <a:pPr>
              <a:tabLst>
                <a:tab pos="457200" algn="l"/>
              </a:tabLst>
              <a:defRPr/>
            </a:pPr>
            <a:r>
              <a:rPr lang="en-US" sz="1400" dirty="0" smtClean="0">
                <a:solidFill>
                  <a:schemeClr val="tx2"/>
                </a:solidFill>
                <a:cs typeface="Times New Roman" pitchFamily="18" charset="0"/>
              </a:rPr>
              <a:t> Primer </a:t>
            </a:r>
            <a:r>
              <a:rPr lang="en-US" sz="1400" dirty="0" err="1" smtClean="0">
                <a:solidFill>
                  <a:schemeClr val="tx2"/>
                </a:solidFill>
                <a:cs typeface="Times New Roman" pitchFamily="18" charset="0"/>
              </a:rPr>
              <a:t>pitanja</a:t>
            </a:r>
            <a:r>
              <a:rPr lang="en-US" sz="1400" dirty="0" smtClean="0">
                <a:solidFill>
                  <a:schemeClr val="tx2"/>
                </a:solidFill>
                <a:cs typeface="Times New Roman" pitchFamily="18" charset="0"/>
              </a:rPr>
              <a:t>  </a:t>
            </a:r>
            <a:r>
              <a:rPr lang="sr-Latn-RS" sz="1400" dirty="0" smtClean="0">
                <a:solidFill>
                  <a:schemeClr val="tx2"/>
                </a:solidFill>
                <a:cs typeface="Times New Roman" pitchFamily="18" charset="0"/>
              </a:rPr>
              <a:t>: </a:t>
            </a:r>
            <a:r>
              <a:rPr lang="hr-HR" sz="1400" dirty="0" smtClean="0">
                <a:solidFill>
                  <a:schemeClr val="tx2"/>
                </a:solidFill>
                <a:cs typeface="Times New Roman" pitchFamily="18" charset="0"/>
              </a:rPr>
              <a:t>Da </a:t>
            </a:r>
            <a:r>
              <a:rPr lang="hr-HR" sz="1400" dirty="0">
                <a:solidFill>
                  <a:schemeClr val="tx2"/>
                </a:solidFill>
                <a:cs typeface="Times New Roman" pitchFamily="18" charset="0"/>
              </a:rPr>
              <a:t>li se lak</a:t>
            </a:r>
            <a:r>
              <a:rPr lang="en-US" sz="1400" dirty="0">
                <a:solidFill>
                  <a:schemeClr val="tx2"/>
                </a:solidFill>
                <a:cs typeface="Times New Roman" pitchFamily="18" charset="0"/>
              </a:rPr>
              <a:t>o </a:t>
            </a:r>
            <a:r>
              <a:rPr lang="en-US" sz="1400" dirty="0" err="1">
                <a:solidFill>
                  <a:schemeClr val="tx2"/>
                </a:solidFill>
                <a:cs typeface="Times New Roman" pitchFamily="18" charset="0"/>
              </a:rPr>
              <a:t>naljutite</a:t>
            </a:r>
            <a:r>
              <a:rPr lang="sr-Latn-RS" sz="1400" dirty="0">
                <a:solidFill>
                  <a:schemeClr val="tx2"/>
                </a:solidFill>
                <a:cs typeface="Times New Roman" pitchFamily="18" charset="0"/>
              </a:rPr>
              <a:t>?</a:t>
            </a:r>
            <a:endParaRPr lang="en-US" sz="1400" dirty="0">
              <a:solidFill>
                <a:schemeClr val="tx2"/>
              </a:solidFill>
              <a:cs typeface="Times New Roman" pitchFamily="18" charset="0"/>
            </a:endParaRPr>
          </a:p>
        </p:txBody>
      </p:sp>
      <p:pic>
        <p:nvPicPr>
          <p:cNvPr id="17411" name="Picture 13" descr="inkblot0004"/>
          <p:cNvPicPr>
            <a:picLocks noChangeAspect="1" noChangeArrowheads="1"/>
          </p:cNvPicPr>
          <p:nvPr/>
        </p:nvPicPr>
        <p:blipFill>
          <a:blip r:embed="rId2"/>
          <a:srcRect/>
          <a:stretch>
            <a:fillRect/>
          </a:stretch>
        </p:blipFill>
        <p:spPr bwMode="auto">
          <a:xfrm>
            <a:off x="3657600" y="3657600"/>
            <a:ext cx="2514600" cy="2362200"/>
          </a:xfrm>
          <a:prstGeom prst="rect">
            <a:avLst/>
          </a:prstGeom>
          <a:noFill/>
          <a:ln w="9525">
            <a:noFill/>
            <a:miter lim="800000"/>
            <a:headEnd/>
            <a:tailEnd/>
          </a:ln>
          <a:effectLst>
            <a:outerShdw dist="35921" dir="2700000" algn="ctr" rotWithShape="0">
              <a:srgbClr val="808080"/>
            </a:outerShdw>
          </a:effectLst>
        </p:spPr>
      </p:pic>
      <p:sp>
        <p:nvSpPr>
          <p:cNvPr id="17412" name="Rectangle 15"/>
          <p:cNvSpPr>
            <a:spLocks noChangeArrowheads="1"/>
          </p:cNvSpPr>
          <p:nvPr/>
        </p:nvSpPr>
        <p:spPr bwMode="auto">
          <a:xfrm>
            <a:off x="468313" y="6042025"/>
            <a:ext cx="6701515" cy="338554"/>
          </a:xfrm>
          <a:prstGeom prst="rect">
            <a:avLst/>
          </a:prstGeom>
          <a:noFill/>
          <a:ln w="9525">
            <a:noFill/>
            <a:miter lim="800000"/>
            <a:headEnd/>
            <a:tailEnd/>
          </a:ln>
        </p:spPr>
        <p:txBody>
          <a:bodyPr wrap="none" anchor="ctr">
            <a:spAutoFit/>
          </a:bodyPr>
          <a:lstStyle/>
          <a:p>
            <a:pPr eaLnBrk="1" hangingPunct="1">
              <a:tabLst>
                <a:tab pos="457200" algn="l"/>
              </a:tabLst>
            </a:pPr>
            <a:r>
              <a:rPr lang="hr-HR" sz="1600" b="1" dirty="0">
                <a:solidFill>
                  <a:schemeClr val="tx2"/>
                </a:solidFill>
              </a:rPr>
              <a:t>3</a:t>
            </a:r>
            <a:r>
              <a:rPr lang="hr-HR" sz="1600" b="1" dirty="0" smtClean="0">
                <a:solidFill>
                  <a:schemeClr val="tx2"/>
                </a:solidFill>
              </a:rPr>
              <a:t>. </a:t>
            </a:r>
            <a:r>
              <a:rPr lang="hr-HR" sz="1600" b="1" dirty="0">
                <a:solidFill>
                  <a:schemeClr val="tx2"/>
                </a:solidFill>
                <a:cs typeface="Times New Roman" pitchFamily="18" charset="0"/>
              </a:rPr>
              <a:t>Situacioni testovi  </a:t>
            </a:r>
            <a:r>
              <a:rPr lang="hr-HR" sz="1400" b="1" dirty="0">
                <a:solidFill>
                  <a:schemeClr val="tx2"/>
                </a:solidFill>
                <a:cs typeface="Times New Roman" pitchFamily="18" charset="0"/>
              </a:rPr>
              <a:t>– </a:t>
            </a:r>
            <a:r>
              <a:rPr lang="hr-HR" sz="1400" dirty="0">
                <a:solidFill>
                  <a:schemeClr val="tx2"/>
                </a:solidFill>
                <a:cs typeface="Times New Roman" pitchFamily="18" charset="0"/>
              </a:rPr>
              <a:t>procena li</a:t>
            </a:r>
            <a:r>
              <a:rPr lang="hr-HR" sz="1400" dirty="0">
                <a:solidFill>
                  <a:schemeClr val="tx2"/>
                </a:solidFill>
              </a:rPr>
              <a:t>č</a:t>
            </a:r>
            <a:r>
              <a:rPr lang="hr-HR" sz="1400" dirty="0">
                <a:solidFill>
                  <a:schemeClr val="tx2"/>
                </a:solidFill>
                <a:cs typeface="Times New Roman" pitchFamily="18" charset="0"/>
              </a:rPr>
              <a:t>nosti na osnovu ponašanja u određenim situacijama </a:t>
            </a:r>
            <a:endParaRPr lang="hr-HR" dirty="0">
              <a:solidFill>
                <a:schemeClr val="tx2"/>
              </a:solidFill>
            </a:endParaRPr>
          </a:p>
        </p:txBody>
      </p:sp>
      <p:sp>
        <p:nvSpPr>
          <p:cNvPr id="17413" name="Rectangle 16"/>
          <p:cNvSpPr>
            <a:spLocks noChangeArrowheads="1"/>
          </p:cNvSpPr>
          <p:nvPr/>
        </p:nvSpPr>
        <p:spPr bwMode="auto">
          <a:xfrm>
            <a:off x="468313" y="3681413"/>
            <a:ext cx="3095625" cy="984885"/>
          </a:xfrm>
          <a:prstGeom prst="rect">
            <a:avLst/>
          </a:prstGeom>
          <a:noFill/>
          <a:ln w="9525">
            <a:noFill/>
            <a:miter lim="800000"/>
            <a:headEnd/>
            <a:tailEnd/>
          </a:ln>
        </p:spPr>
        <p:txBody>
          <a:bodyPr>
            <a:spAutoFit/>
          </a:bodyPr>
          <a:lstStyle/>
          <a:p>
            <a:pPr marL="342900" indent="-342900"/>
            <a:r>
              <a:rPr lang="hr-HR" sz="1600" b="1" dirty="0">
                <a:solidFill>
                  <a:schemeClr val="tx2"/>
                </a:solidFill>
              </a:rPr>
              <a:t>2</a:t>
            </a:r>
            <a:r>
              <a:rPr lang="hr-HR" sz="1600" b="1" dirty="0" smtClean="0">
                <a:solidFill>
                  <a:schemeClr val="tx2"/>
                </a:solidFill>
              </a:rPr>
              <a:t>. </a:t>
            </a:r>
            <a:r>
              <a:rPr lang="hr-HR" sz="1600" b="1" dirty="0">
                <a:solidFill>
                  <a:schemeClr val="tx2"/>
                </a:solidFill>
              </a:rPr>
              <a:t>Projektivne tehnike</a:t>
            </a:r>
            <a:r>
              <a:rPr lang="en-US" sz="1400" b="1" dirty="0">
                <a:solidFill>
                  <a:schemeClr val="tx2"/>
                </a:solidFill>
              </a:rPr>
              <a:t>- </a:t>
            </a:r>
            <a:r>
              <a:rPr lang="hr-HR" sz="1400" dirty="0">
                <a:solidFill>
                  <a:schemeClr val="tx2"/>
                </a:solidFill>
              </a:rPr>
              <a:t> nestrukturiran</a:t>
            </a:r>
            <a:r>
              <a:rPr lang="en-US" sz="1400" dirty="0" err="1">
                <a:solidFill>
                  <a:schemeClr val="tx2"/>
                </a:solidFill>
              </a:rPr>
              <a:t>i</a:t>
            </a:r>
            <a:r>
              <a:rPr lang="hr-HR" sz="1400" dirty="0">
                <a:solidFill>
                  <a:schemeClr val="tx2"/>
                </a:solidFill>
              </a:rPr>
              <a:t> materijal</a:t>
            </a:r>
            <a:r>
              <a:rPr lang="en-US" sz="1400" dirty="0">
                <a:solidFill>
                  <a:schemeClr val="tx2"/>
                </a:solidFill>
              </a:rPr>
              <a:t> </a:t>
            </a:r>
            <a:r>
              <a:rPr lang="en-US" sz="1400" dirty="0" err="1">
                <a:solidFill>
                  <a:schemeClr val="tx2"/>
                </a:solidFill>
              </a:rPr>
              <a:t>provocira</a:t>
            </a:r>
            <a:r>
              <a:rPr lang="en-US" sz="1400" dirty="0">
                <a:solidFill>
                  <a:schemeClr val="tx2"/>
                </a:solidFill>
              </a:rPr>
              <a:t> </a:t>
            </a:r>
            <a:r>
              <a:rPr lang="en-US" sz="1400" dirty="0" err="1">
                <a:solidFill>
                  <a:schemeClr val="tx2"/>
                </a:solidFill>
              </a:rPr>
              <a:t>ispoljavanje</a:t>
            </a:r>
            <a:r>
              <a:rPr lang="en-US" sz="1400" dirty="0">
                <a:solidFill>
                  <a:schemeClr val="tx2"/>
                </a:solidFill>
              </a:rPr>
              <a:t> </a:t>
            </a:r>
            <a:r>
              <a:rPr lang="en-US" sz="1400" dirty="0" err="1">
                <a:solidFill>
                  <a:schemeClr val="tx2"/>
                </a:solidFill>
              </a:rPr>
              <a:t>nesvesnog</a:t>
            </a:r>
            <a:r>
              <a:rPr lang="hr-HR" sz="1400" b="1" dirty="0">
                <a:solidFill>
                  <a:schemeClr val="tx2"/>
                </a:solidFill>
              </a:rPr>
              <a:t> </a:t>
            </a:r>
            <a:r>
              <a:rPr lang="hr-HR" sz="1400" b="1" dirty="0" smtClean="0">
                <a:solidFill>
                  <a:schemeClr val="tx2"/>
                </a:solidFill>
              </a:rPr>
              <a:t>(MAPS, Roršahove mrlje mastila)</a:t>
            </a:r>
            <a:endParaRPr lang="sr-Latn-CS" sz="1400" b="1" dirty="0">
              <a:solidFill>
                <a:schemeClr val="tx2"/>
              </a:solidFill>
            </a:endParaRPr>
          </a:p>
        </p:txBody>
      </p:sp>
      <p:pic>
        <p:nvPicPr>
          <p:cNvPr id="17414" name="Picture 7"/>
          <p:cNvPicPr>
            <a:picLocks noChangeAspect="1" noChangeArrowheads="1"/>
          </p:cNvPicPr>
          <p:nvPr/>
        </p:nvPicPr>
        <p:blipFill>
          <a:blip r:embed="rId3"/>
          <a:srcRect/>
          <a:stretch>
            <a:fillRect/>
          </a:stretch>
        </p:blipFill>
        <p:spPr bwMode="auto">
          <a:xfrm>
            <a:off x="3779838" y="3897313"/>
            <a:ext cx="2339975" cy="1752600"/>
          </a:xfrm>
          <a:prstGeom prst="rect">
            <a:avLst/>
          </a:prstGeom>
          <a:noFill/>
          <a:ln w="9525">
            <a:noFill/>
            <a:miter lim="800000"/>
            <a:headEnd/>
            <a:tailEnd/>
          </a:ln>
        </p:spPr>
      </p:pic>
      <p:sp>
        <p:nvSpPr>
          <p:cNvPr id="7" name="Rectangle 6"/>
          <p:cNvSpPr/>
          <p:nvPr/>
        </p:nvSpPr>
        <p:spPr>
          <a:xfrm>
            <a:off x="304800" y="1981200"/>
            <a:ext cx="6553200" cy="1323439"/>
          </a:xfrm>
          <a:prstGeom prst="rect">
            <a:avLst/>
          </a:prstGeom>
        </p:spPr>
        <p:txBody>
          <a:bodyPr wrap="square">
            <a:spAutoFit/>
          </a:bodyPr>
          <a:lstStyle/>
          <a:p>
            <a:pPr>
              <a:tabLst>
                <a:tab pos="457200" algn="l"/>
              </a:tabLst>
              <a:defRPr/>
            </a:pPr>
            <a:endParaRPr lang="en-US" sz="1600" dirty="0" smtClean="0">
              <a:solidFill>
                <a:schemeClr val="tx2"/>
              </a:solidFill>
              <a:cs typeface="Times New Roman" pitchFamily="18" charset="0"/>
            </a:endParaRPr>
          </a:p>
          <a:p>
            <a:pPr>
              <a:tabLst>
                <a:tab pos="457200" algn="l"/>
              </a:tabLst>
              <a:defRPr/>
            </a:pPr>
            <a:r>
              <a:rPr lang="en-US" sz="1600" dirty="0" smtClean="0">
                <a:solidFill>
                  <a:schemeClr val="accent1">
                    <a:lumMod val="75000"/>
                  </a:schemeClr>
                </a:solidFill>
                <a:cs typeface="Times New Roman" pitchFamily="18" charset="0"/>
              </a:rPr>
              <a:t>  </a:t>
            </a:r>
            <a:r>
              <a:rPr lang="en-US" sz="1600" b="1" dirty="0" smtClean="0">
                <a:solidFill>
                  <a:schemeClr val="accent1">
                    <a:lumMod val="75000"/>
                  </a:schemeClr>
                </a:solidFill>
                <a:cs typeface="Times New Roman" pitchFamily="18" charset="0"/>
              </a:rPr>
              <a:t> 2.  </a:t>
            </a:r>
            <a:r>
              <a:rPr lang="en-US" sz="1600" b="1" dirty="0" err="1" smtClean="0">
                <a:solidFill>
                  <a:schemeClr val="accent1">
                    <a:lumMod val="75000"/>
                  </a:schemeClr>
                </a:solidFill>
                <a:cs typeface="Times New Roman" pitchFamily="18" charset="0"/>
              </a:rPr>
              <a:t>Skale</a:t>
            </a:r>
            <a:r>
              <a:rPr lang="en-US" sz="1600" b="1" dirty="0" smtClean="0">
                <a:solidFill>
                  <a:schemeClr val="accent1">
                    <a:lumMod val="75000"/>
                  </a:schemeClr>
                </a:solidFill>
                <a:cs typeface="Times New Roman" pitchFamily="18" charset="0"/>
              </a:rPr>
              <a:t> </a:t>
            </a:r>
            <a:r>
              <a:rPr lang="en-US" sz="1600" b="1" dirty="0" err="1" smtClean="0">
                <a:solidFill>
                  <a:schemeClr val="accent1">
                    <a:lumMod val="75000"/>
                  </a:schemeClr>
                </a:solidFill>
                <a:cs typeface="Times New Roman" pitchFamily="18" charset="0"/>
              </a:rPr>
              <a:t>procene</a:t>
            </a:r>
            <a:r>
              <a:rPr lang="en-US" sz="1600" b="1" dirty="0" smtClean="0">
                <a:solidFill>
                  <a:schemeClr val="accent1">
                    <a:lumMod val="75000"/>
                  </a:schemeClr>
                </a:solidFill>
                <a:cs typeface="Times New Roman" pitchFamily="18" charset="0"/>
              </a:rPr>
              <a:t> </a:t>
            </a:r>
          </a:p>
          <a:p>
            <a:pPr>
              <a:tabLst>
                <a:tab pos="457200" algn="l"/>
              </a:tabLst>
              <a:defRPr/>
            </a:pPr>
            <a:r>
              <a:rPr lang="en-US" sz="1600" dirty="0" smtClean="0">
                <a:solidFill>
                  <a:schemeClr val="tx2"/>
                </a:solidFill>
                <a:cs typeface="Times New Roman" pitchFamily="18" charset="0"/>
              </a:rPr>
              <a:t>                 </a:t>
            </a:r>
            <a:r>
              <a:rPr lang="en-US" sz="1600" dirty="0" err="1" smtClean="0">
                <a:solidFill>
                  <a:schemeClr val="tx2"/>
                </a:solidFill>
                <a:cs typeface="Times New Roman" pitchFamily="18" charset="0"/>
              </a:rPr>
              <a:t>nije</a:t>
            </a:r>
            <a:r>
              <a:rPr lang="en-US" sz="1600" dirty="0" smtClean="0">
                <a:solidFill>
                  <a:schemeClr val="tx2"/>
                </a:solidFill>
                <a:cs typeface="Times New Roman" pitchFamily="18" charset="0"/>
              </a:rPr>
              <a:t>     </a:t>
            </a:r>
            <a:r>
              <a:rPr lang="sr-Latn-RS" sz="1600" dirty="0" smtClean="0">
                <a:solidFill>
                  <a:schemeClr val="tx2"/>
                </a:solidFill>
                <a:cs typeface="Times New Roman" pitchFamily="18" charset="0"/>
              </a:rPr>
              <a:t>anksiozan</a:t>
            </a:r>
            <a:r>
              <a:rPr lang="en-US" sz="1600" dirty="0" smtClean="0">
                <a:solidFill>
                  <a:schemeClr val="tx2"/>
                </a:solidFill>
                <a:cs typeface="Times New Roman" pitchFamily="18" charset="0"/>
              </a:rPr>
              <a:t> </a:t>
            </a:r>
            <a:r>
              <a:rPr lang="en-US" sz="1600" dirty="0" err="1" smtClean="0">
                <a:solidFill>
                  <a:schemeClr val="tx2"/>
                </a:solidFill>
                <a:cs typeface="Times New Roman" pitchFamily="18" charset="0"/>
              </a:rPr>
              <a:t>uop</a:t>
            </a:r>
            <a:r>
              <a:rPr lang="sr-Latn-RS" sz="1600" dirty="0" smtClean="0">
                <a:solidFill>
                  <a:schemeClr val="tx2"/>
                </a:solidFill>
                <a:cs typeface="Times New Roman" pitchFamily="18" charset="0"/>
              </a:rPr>
              <a:t>š</a:t>
            </a:r>
            <a:r>
              <a:rPr lang="en-US" sz="1600" dirty="0" err="1" smtClean="0">
                <a:solidFill>
                  <a:schemeClr val="tx2"/>
                </a:solidFill>
                <a:cs typeface="Times New Roman" pitchFamily="18" charset="0"/>
              </a:rPr>
              <a:t>te</a:t>
            </a:r>
            <a:r>
              <a:rPr lang="hr-HR" sz="1600" dirty="0" smtClean="0">
                <a:solidFill>
                  <a:schemeClr val="tx2"/>
                </a:solidFill>
                <a:cs typeface="Times New Roman" pitchFamily="18" charset="0"/>
              </a:rPr>
              <a:t>				</a:t>
            </a:r>
            <a:r>
              <a:rPr lang="en-US" sz="1600" dirty="0" smtClean="0">
                <a:solidFill>
                  <a:schemeClr val="tx2"/>
                </a:solidFill>
                <a:cs typeface="Times New Roman" pitchFamily="18" charset="0"/>
              </a:rPr>
              <a:t>					                          </a:t>
            </a:r>
            <a:r>
              <a:rPr lang="en-US" sz="1600" dirty="0" err="1" smtClean="0">
                <a:solidFill>
                  <a:schemeClr val="tx2"/>
                </a:solidFill>
                <a:cs typeface="Times New Roman" pitchFamily="18" charset="0"/>
              </a:rPr>
              <a:t>veoma</a:t>
            </a:r>
            <a:r>
              <a:rPr lang="en-US" sz="1600" dirty="0" smtClean="0">
                <a:solidFill>
                  <a:schemeClr val="tx2"/>
                </a:solidFill>
                <a:cs typeface="Times New Roman" pitchFamily="18" charset="0"/>
              </a:rPr>
              <a:t> </a:t>
            </a:r>
            <a:r>
              <a:rPr lang="sr-Latn-RS" sz="1600" dirty="0" smtClean="0">
                <a:solidFill>
                  <a:schemeClr val="tx2"/>
                </a:solidFill>
                <a:cs typeface="Times New Roman" pitchFamily="18" charset="0"/>
              </a:rPr>
              <a:t>anksiozan</a:t>
            </a:r>
            <a:endParaRPr lang="sr-Latn-CS" sz="1600" dirty="0" smtClean="0">
              <a:solidFill>
                <a:schemeClr val="tx2"/>
              </a:solidFill>
            </a:endParaRPr>
          </a:p>
          <a:p>
            <a:pPr>
              <a:tabLst>
                <a:tab pos="457200" algn="l"/>
              </a:tabLst>
              <a:defRPr/>
            </a:pPr>
            <a:r>
              <a:rPr lang="hr-HR" sz="1600" dirty="0" smtClean="0">
                <a:solidFill>
                  <a:schemeClr val="tx2"/>
                </a:solidFill>
                <a:cs typeface="Times New Roman" pitchFamily="18" charset="0"/>
              </a:rPr>
              <a:t>			1	2	3	4	5</a:t>
            </a:r>
            <a:endParaRPr lang="en-US" sz="1600" dirty="0">
              <a:solidFill>
                <a:schemeClr val="tx2"/>
              </a:solidFill>
              <a:cs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a:t>
            </a:r>
            <a:r>
              <a:rPr lang="sr-Latn-RS" u="sng" dirty="0" smtClean="0"/>
              <a:t>siho</a:t>
            </a:r>
            <a:r>
              <a:rPr lang="sr-Latn-RS" u="sng" dirty="0" smtClean="0">
                <a:solidFill>
                  <a:srgbClr val="C00000"/>
                </a:solidFill>
              </a:rPr>
              <a:t>dijagnostičke</a:t>
            </a:r>
            <a:r>
              <a:rPr lang="sr-Latn-RS" u="sng" dirty="0" smtClean="0"/>
              <a:t> tehnike (metode)</a:t>
            </a:r>
            <a:endParaRPr lang="en-US" u="sng" dirty="0"/>
          </a:p>
        </p:txBody>
      </p:sp>
      <p:sp>
        <p:nvSpPr>
          <p:cNvPr id="3" name="Content Placeholder 2"/>
          <p:cNvSpPr>
            <a:spLocks noGrp="1"/>
          </p:cNvSpPr>
          <p:nvPr>
            <p:ph idx="1"/>
          </p:nvPr>
        </p:nvSpPr>
        <p:spPr/>
        <p:txBody>
          <a:bodyPr>
            <a:normAutofit lnSpcReduction="10000"/>
          </a:bodyPr>
          <a:lstStyle/>
          <a:p>
            <a:pPr>
              <a:buNone/>
            </a:pPr>
            <a:r>
              <a:rPr lang="sr-Latn-RS" b="1" dirty="0" smtClean="0">
                <a:solidFill>
                  <a:schemeClr val="accent3"/>
                </a:solidFill>
              </a:rPr>
              <a:t>1.</a:t>
            </a:r>
            <a:r>
              <a:rPr lang="en-US" b="1" dirty="0" smtClean="0">
                <a:solidFill>
                  <a:schemeClr val="accent3"/>
                </a:solidFill>
              </a:rPr>
              <a:t>P</a:t>
            </a:r>
            <a:r>
              <a:rPr lang="sr-Latn-RS" b="1" dirty="0" smtClean="0">
                <a:solidFill>
                  <a:schemeClr val="accent3"/>
                </a:solidFill>
              </a:rPr>
              <a:t>sihološki testovi</a:t>
            </a:r>
            <a:r>
              <a:rPr lang="en-US" b="1" dirty="0" smtClean="0">
                <a:solidFill>
                  <a:schemeClr val="accent3"/>
                </a:solidFill>
              </a:rPr>
              <a:t> </a:t>
            </a:r>
            <a:r>
              <a:rPr lang="en-US" b="1" dirty="0" err="1" smtClean="0">
                <a:solidFill>
                  <a:schemeClr val="accent3"/>
                </a:solidFill>
              </a:rPr>
              <a:t>za</a:t>
            </a:r>
            <a:r>
              <a:rPr lang="en-US" b="1" dirty="0" smtClean="0">
                <a:solidFill>
                  <a:schemeClr val="accent3"/>
                </a:solidFill>
              </a:rPr>
              <a:t> O</a:t>
            </a:r>
            <a:r>
              <a:rPr lang="sr-Latn-RS" b="1" dirty="0" smtClean="0">
                <a:solidFill>
                  <a:schemeClr val="accent3"/>
                </a:solidFill>
              </a:rPr>
              <a:t>JP </a:t>
            </a:r>
            <a:r>
              <a:rPr lang="sr-Latn-RS" b="1" dirty="0" smtClean="0"/>
              <a:t>su opšti testovi pogodni ili prilagođeni za ovu populaciju</a:t>
            </a:r>
          </a:p>
          <a:p>
            <a:r>
              <a:rPr lang="en-US" dirty="0" smtClean="0"/>
              <a:t>T</a:t>
            </a:r>
            <a:r>
              <a:rPr lang="sr-Latn-RS" dirty="0" smtClean="0"/>
              <a:t>estovi sposobnosti kojima se ispituju osobe sa jezičkim poremećajem (Kolumbija skala mentalne zrelosti)</a:t>
            </a:r>
          </a:p>
          <a:p>
            <a:r>
              <a:rPr lang="en-US" dirty="0" smtClean="0"/>
              <a:t>T</a:t>
            </a:r>
            <a:r>
              <a:rPr lang="sr-Latn-RS" dirty="0" smtClean="0"/>
              <a:t>estovi ličnosti ( Vilobi upitnik-  inter</a:t>
            </a:r>
          </a:p>
          <a:p>
            <a:pPr>
              <a:buNone/>
            </a:pPr>
            <a:r>
              <a:rPr lang="sr-Latn-RS" dirty="0" smtClean="0"/>
              <a:t>    personalna anksioznost i socijalna osetljivost)</a:t>
            </a:r>
          </a:p>
          <a:p>
            <a:r>
              <a:rPr lang="en-US" dirty="0" smtClean="0"/>
              <a:t>T</a:t>
            </a:r>
            <a:r>
              <a:rPr lang="sr-Latn-RS" dirty="0" smtClean="0"/>
              <a:t>estovi psiholingvističkih i komunikativnih sposobnosti (ITPA, SKS –Radoman i Nikolić)       </a:t>
            </a:r>
            <a:endParaRPr lang="en-US" dirty="0"/>
          </a:p>
        </p:txBody>
      </p:sp>
      <p:pic>
        <p:nvPicPr>
          <p:cNvPr id="4" name="Picture 7" descr="sy00170_"/>
          <p:cNvPicPr>
            <a:picLocks noChangeAspect="1" noChangeArrowheads="1"/>
          </p:cNvPicPr>
          <p:nvPr/>
        </p:nvPicPr>
        <p:blipFill>
          <a:blip r:embed="rId2"/>
          <a:srcRect/>
          <a:stretch>
            <a:fillRect/>
          </a:stretch>
        </p:blipFill>
        <p:spPr bwMode="auto">
          <a:xfrm>
            <a:off x="7162800" y="3200400"/>
            <a:ext cx="1828800" cy="1130300"/>
          </a:xfrm>
          <a:prstGeom prst="rect">
            <a:avLst/>
          </a:prstGeom>
          <a:noFill/>
          <a:effectLst>
            <a:outerShdw dist="35921" dir="2700000" algn="ctr" rotWithShape="0">
              <a:schemeClr val="bg2"/>
            </a:outerShdw>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2627313" y="1233488"/>
            <a:ext cx="6048375" cy="4708981"/>
          </a:xfrm>
          <a:prstGeom prst="rect">
            <a:avLst/>
          </a:prstGeom>
          <a:noFill/>
          <a:ln w="9525">
            <a:noFill/>
            <a:miter lim="800000"/>
            <a:headEnd/>
            <a:tailEnd/>
          </a:ln>
          <a:effectLst/>
        </p:spPr>
        <p:txBody>
          <a:bodyPr anchor="ctr">
            <a:spAutoFit/>
          </a:bodyPr>
          <a:lstStyle/>
          <a:p>
            <a:pPr fontAlgn="auto">
              <a:spcBef>
                <a:spcPts val="0"/>
              </a:spcBef>
              <a:spcAft>
                <a:spcPts val="0"/>
              </a:spcAft>
              <a:tabLst>
                <a:tab pos="457200" algn="l"/>
              </a:tabLst>
              <a:defRPr/>
            </a:pPr>
            <a:r>
              <a:rPr lang="es-ES" sz="2000" i="1" dirty="0" smtClean="0">
                <a:solidFill>
                  <a:srgbClr val="006600"/>
                </a:solidFill>
                <a:effectLst>
                  <a:outerShdw blurRad="38100" dist="38100" dir="2700000" algn="tl">
                    <a:srgbClr val="000000"/>
                  </a:outerShdw>
                </a:effectLst>
                <a:cs typeface="Times New Roman" pitchFamily="18" charset="0"/>
              </a:rPr>
              <a:t>  </a:t>
            </a:r>
            <a:r>
              <a:rPr lang="es-ES" sz="2000" i="1" dirty="0" err="1" smtClean="0">
                <a:solidFill>
                  <a:srgbClr val="FF0000"/>
                </a:solidFill>
                <a:effectLst>
                  <a:outerShdw blurRad="38100" dist="38100" dir="2700000" algn="tl">
                    <a:srgbClr val="000000"/>
                  </a:outerShdw>
                </a:effectLst>
                <a:cs typeface="Times New Roman" pitchFamily="18" charset="0"/>
              </a:rPr>
              <a:t>Vekslerove</a:t>
            </a:r>
            <a:r>
              <a:rPr lang="es-ES" sz="2000" i="1" dirty="0" smtClean="0">
                <a:solidFill>
                  <a:srgbClr val="FF0000"/>
                </a:solidFill>
                <a:effectLst>
                  <a:outerShdw blurRad="38100" dist="38100" dir="2700000" algn="tl">
                    <a:srgbClr val="000000"/>
                  </a:outerShdw>
                </a:effectLst>
                <a:cs typeface="Times New Roman" pitchFamily="18" charset="0"/>
              </a:rPr>
              <a:t> </a:t>
            </a:r>
            <a:r>
              <a:rPr lang="es-ES" sz="2000" i="1" dirty="0" err="1" smtClean="0">
                <a:solidFill>
                  <a:srgbClr val="FF0000"/>
                </a:solidFill>
                <a:effectLst>
                  <a:outerShdw blurRad="38100" dist="38100" dir="2700000" algn="tl">
                    <a:srgbClr val="000000"/>
                  </a:outerShdw>
                </a:effectLst>
                <a:cs typeface="Times New Roman" pitchFamily="18" charset="0"/>
              </a:rPr>
              <a:t>skale</a:t>
            </a:r>
            <a:r>
              <a:rPr lang="es-ES" sz="2000" i="1" dirty="0" smtClean="0">
                <a:solidFill>
                  <a:srgbClr val="FF0000"/>
                </a:solidFill>
                <a:effectLst>
                  <a:outerShdw blurRad="38100" dist="38100" dir="2700000" algn="tl">
                    <a:srgbClr val="000000"/>
                  </a:outerShdw>
                </a:effectLst>
                <a:cs typeface="Times New Roman" pitchFamily="18" charset="0"/>
              </a:rPr>
              <a:t> </a:t>
            </a:r>
            <a:r>
              <a:rPr lang="es-ES" sz="2000" i="1" dirty="0" err="1" smtClean="0">
                <a:solidFill>
                  <a:srgbClr val="FF0000"/>
                </a:solidFill>
                <a:effectLst>
                  <a:outerShdw blurRad="38100" dist="38100" dir="2700000" algn="tl">
                    <a:srgbClr val="000000"/>
                  </a:outerShdw>
                </a:effectLst>
                <a:cs typeface="Times New Roman" pitchFamily="18" charset="0"/>
              </a:rPr>
              <a:t>za</a:t>
            </a:r>
            <a:r>
              <a:rPr lang="es-ES" sz="2000" i="1" dirty="0" smtClean="0">
                <a:solidFill>
                  <a:srgbClr val="FF0000"/>
                </a:solidFill>
                <a:effectLst>
                  <a:outerShdw blurRad="38100" dist="38100" dir="2700000" algn="tl">
                    <a:srgbClr val="000000"/>
                  </a:outerShdw>
                </a:effectLst>
                <a:cs typeface="Times New Roman" pitchFamily="18" charset="0"/>
              </a:rPr>
              <a:t> </a:t>
            </a:r>
            <a:r>
              <a:rPr lang="es-ES" sz="2000" i="1" dirty="0" err="1" smtClean="0">
                <a:solidFill>
                  <a:srgbClr val="FF0000"/>
                </a:solidFill>
                <a:effectLst>
                  <a:outerShdw blurRad="38100" dist="38100" dir="2700000" algn="tl">
                    <a:srgbClr val="000000"/>
                  </a:outerShdw>
                </a:effectLst>
                <a:cs typeface="Times New Roman" pitchFamily="18" charset="0"/>
              </a:rPr>
              <a:t>merenje</a:t>
            </a:r>
            <a:r>
              <a:rPr lang="es-ES" sz="2000" i="1" dirty="0" smtClean="0">
                <a:solidFill>
                  <a:srgbClr val="FF0000"/>
                </a:solidFill>
                <a:effectLst>
                  <a:outerShdw blurRad="38100" dist="38100" dir="2700000" algn="tl">
                    <a:srgbClr val="000000"/>
                  </a:outerShdw>
                </a:effectLst>
                <a:cs typeface="Times New Roman" pitchFamily="18" charset="0"/>
              </a:rPr>
              <a:t> </a:t>
            </a:r>
            <a:r>
              <a:rPr lang="es-ES" sz="2000" i="1" dirty="0" err="1" smtClean="0">
                <a:solidFill>
                  <a:srgbClr val="FF0000"/>
                </a:solidFill>
                <a:effectLst>
                  <a:outerShdw blurRad="38100" dist="38100" dir="2700000" algn="tl">
                    <a:srgbClr val="000000"/>
                  </a:outerShdw>
                </a:effectLst>
                <a:cs typeface="Times New Roman" pitchFamily="18" charset="0"/>
              </a:rPr>
              <a:t>inteligencije</a:t>
            </a:r>
            <a:r>
              <a:rPr lang="sr-Latn-RS" sz="2000" i="1" dirty="0" smtClean="0">
                <a:solidFill>
                  <a:srgbClr val="FF0000"/>
                </a:solidFill>
                <a:effectLst>
                  <a:outerShdw blurRad="38100" dist="38100" dir="2700000" algn="tl">
                    <a:srgbClr val="000000"/>
                  </a:outerShdw>
                </a:effectLst>
                <a:cs typeface="Times New Roman" pitchFamily="18" charset="0"/>
              </a:rPr>
              <a:t>:</a:t>
            </a:r>
          </a:p>
          <a:p>
            <a:pPr fontAlgn="auto">
              <a:spcBef>
                <a:spcPts val="0"/>
              </a:spcBef>
              <a:spcAft>
                <a:spcPts val="0"/>
              </a:spcAft>
              <a:tabLst>
                <a:tab pos="457200" algn="l"/>
              </a:tabLst>
              <a:defRPr/>
            </a:pPr>
            <a:endParaRPr lang="sr-Latn-RS" sz="2000" i="1" dirty="0" smtClean="0">
              <a:solidFill>
                <a:srgbClr val="FF0000"/>
              </a:solidFill>
              <a:effectLst>
                <a:outerShdw blurRad="38100" dist="38100" dir="2700000" algn="tl">
                  <a:srgbClr val="000000"/>
                </a:outerShdw>
              </a:effectLst>
              <a:latin typeface="+mn-lt"/>
              <a:cs typeface="Times New Roman" pitchFamily="18" charset="0"/>
            </a:endParaRPr>
          </a:p>
          <a:p>
            <a:pPr fontAlgn="auto">
              <a:spcBef>
                <a:spcPts val="0"/>
              </a:spcBef>
              <a:spcAft>
                <a:spcPts val="0"/>
              </a:spcAft>
              <a:tabLst>
                <a:tab pos="457200" algn="l"/>
              </a:tabLst>
              <a:defRPr/>
            </a:pPr>
            <a:endParaRPr lang="sr-Latn-RS" sz="2000" i="1" dirty="0" smtClean="0">
              <a:solidFill>
                <a:srgbClr val="FF0000"/>
              </a:solidFill>
              <a:effectLst>
                <a:outerShdw blurRad="38100" dist="38100" dir="2700000" algn="tl">
                  <a:srgbClr val="000000"/>
                </a:outerShdw>
              </a:effectLst>
              <a:cs typeface="Times New Roman" pitchFamily="18" charset="0"/>
            </a:endParaRPr>
          </a:p>
          <a:p>
            <a:pPr fontAlgn="auto">
              <a:spcBef>
                <a:spcPts val="0"/>
              </a:spcBef>
              <a:spcAft>
                <a:spcPts val="0"/>
              </a:spcAft>
              <a:buFontTx/>
              <a:buChar char="-"/>
              <a:tabLst>
                <a:tab pos="457200" algn="l"/>
              </a:tabLst>
              <a:defRPr/>
            </a:pPr>
            <a:r>
              <a:rPr lang="sr-Latn-RS" sz="2000" i="1" dirty="0" smtClean="0">
                <a:solidFill>
                  <a:srgbClr val="FF0000"/>
                </a:solidFill>
                <a:effectLst>
                  <a:outerShdw blurRad="38100" dist="38100" dir="2700000" algn="tl">
                    <a:srgbClr val="000000"/>
                  </a:outerShdw>
                </a:effectLst>
                <a:latin typeface="+mn-lt"/>
                <a:cs typeface="Times New Roman" pitchFamily="18" charset="0"/>
              </a:rPr>
              <a:t>WB</a:t>
            </a:r>
          </a:p>
          <a:p>
            <a:pPr fontAlgn="auto">
              <a:spcBef>
                <a:spcPts val="0"/>
              </a:spcBef>
              <a:spcAft>
                <a:spcPts val="0"/>
              </a:spcAft>
              <a:tabLst>
                <a:tab pos="457200" algn="l"/>
              </a:tabLst>
              <a:defRPr/>
            </a:pPr>
            <a:endParaRPr lang="sr-Latn-RS" sz="2000" i="1" dirty="0" smtClean="0">
              <a:solidFill>
                <a:srgbClr val="FF0000"/>
              </a:solidFill>
              <a:effectLst>
                <a:outerShdw blurRad="38100" dist="38100" dir="2700000" algn="tl">
                  <a:srgbClr val="000000"/>
                </a:outerShdw>
              </a:effectLst>
              <a:latin typeface="+mn-lt"/>
              <a:cs typeface="Times New Roman" pitchFamily="18" charset="0"/>
            </a:endParaRPr>
          </a:p>
          <a:p>
            <a:pPr fontAlgn="auto">
              <a:spcBef>
                <a:spcPts val="0"/>
              </a:spcBef>
              <a:spcAft>
                <a:spcPts val="0"/>
              </a:spcAft>
              <a:buFontTx/>
              <a:buChar char="-"/>
              <a:tabLst>
                <a:tab pos="457200" algn="l"/>
              </a:tabLst>
              <a:defRPr/>
            </a:pPr>
            <a:r>
              <a:rPr lang="sr-Latn-RS" sz="2000" i="1" dirty="0" smtClean="0">
                <a:solidFill>
                  <a:srgbClr val="FF0000"/>
                </a:solidFill>
                <a:effectLst>
                  <a:outerShdw blurRad="38100" dist="38100" dir="2700000" algn="tl">
                    <a:srgbClr val="000000"/>
                  </a:outerShdw>
                </a:effectLst>
                <a:cs typeface="Times New Roman" pitchFamily="18" charset="0"/>
              </a:rPr>
              <a:t>WISC   , domaća standardizacija </a:t>
            </a:r>
            <a:r>
              <a:rPr lang="sr-Latn-RS" sz="2000" i="1" dirty="0" smtClean="0">
                <a:solidFill>
                  <a:schemeClr val="accent1">
                    <a:lumMod val="75000"/>
                  </a:schemeClr>
                </a:solidFill>
                <a:effectLst>
                  <a:outerShdw blurRad="38100" dist="38100" dir="2700000" algn="tl">
                    <a:srgbClr val="000000"/>
                  </a:outerShdw>
                </a:effectLst>
                <a:cs typeface="Times New Roman" pitchFamily="18" charset="0"/>
              </a:rPr>
              <a:t>REVISK</a:t>
            </a:r>
          </a:p>
          <a:p>
            <a:pPr fontAlgn="auto">
              <a:spcBef>
                <a:spcPts val="0"/>
              </a:spcBef>
              <a:spcAft>
                <a:spcPts val="0"/>
              </a:spcAft>
              <a:tabLst>
                <a:tab pos="457200" algn="l"/>
              </a:tabLst>
              <a:defRPr/>
            </a:pPr>
            <a:endParaRPr lang="sr-Latn-RS" sz="2000" i="1" dirty="0" smtClean="0">
              <a:solidFill>
                <a:srgbClr val="FF0000"/>
              </a:solidFill>
              <a:effectLst>
                <a:outerShdw blurRad="38100" dist="38100" dir="2700000" algn="tl">
                  <a:srgbClr val="000000"/>
                </a:outerShdw>
              </a:effectLst>
              <a:cs typeface="Times New Roman" pitchFamily="18" charset="0"/>
            </a:endParaRPr>
          </a:p>
          <a:p>
            <a:pPr fontAlgn="auto">
              <a:spcBef>
                <a:spcPts val="0"/>
              </a:spcBef>
              <a:spcAft>
                <a:spcPts val="0"/>
              </a:spcAft>
              <a:buFontTx/>
              <a:buChar char="-"/>
              <a:tabLst>
                <a:tab pos="457200" algn="l"/>
              </a:tabLst>
              <a:defRPr/>
            </a:pPr>
            <a:r>
              <a:rPr lang="sr-Latn-RS" sz="2000" i="1" dirty="0" smtClean="0">
                <a:solidFill>
                  <a:srgbClr val="FF0000"/>
                </a:solidFill>
                <a:effectLst>
                  <a:outerShdw blurRad="38100" dist="38100" dir="2700000" algn="tl">
                    <a:srgbClr val="000000"/>
                  </a:outerShdw>
                </a:effectLst>
                <a:latin typeface="+mn-lt"/>
                <a:cs typeface="Times New Roman" pitchFamily="18" charset="0"/>
              </a:rPr>
              <a:t>WAIS – za odrasle, domaća standardizacija  </a:t>
            </a:r>
            <a:r>
              <a:rPr lang="sr-Latn-RS" sz="2000" i="1" dirty="0" smtClean="0">
                <a:solidFill>
                  <a:schemeClr val="accent1">
                    <a:lumMod val="75000"/>
                  </a:schemeClr>
                </a:solidFill>
                <a:effectLst>
                  <a:outerShdw blurRad="38100" dist="38100" dir="2700000" algn="tl">
                    <a:srgbClr val="000000"/>
                  </a:outerShdw>
                </a:effectLst>
                <a:latin typeface="+mn-lt"/>
                <a:cs typeface="Times New Roman" pitchFamily="18" charset="0"/>
              </a:rPr>
              <a:t>VITI</a:t>
            </a:r>
          </a:p>
          <a:p>
            <a:pPr fontAlgn="auto">
              <a:spcBef>
                <a:spcPts val="0"/>
              </a:spcBef>
              <a:spcAft>
                <a:spcPts val="0"/>
              </a:spcAft>
              <a:tabLst>
                <a:tab pos="457200" algn="l"/>
              </a:tabLst>
              <a:defRPr/>
            </a:pPr>
            <a:endParaRPr lang="sr-Latn-RS" sz="2000" i="1" dirty="0" smtClean="0">
              <a:solidFill>
                <a:srgbClr val="FF0000"/>
              </a:solidFill>
              <a:effectLst>
                <a:outerShdw blurRad="38100" dist="38100" dir="2700000" algn="tl">
                  <a:srgbClr val="000000"/>
                </a:outerShdw>
              </a:effectLst>
              <a:latin typeface="+mn-lt"/>
              <a:cs typeface="Times New Roman" pitchFamily="18" charset="0"/>
            </a:endParaRPr>
          </a:p>
          <a:p>
            <a:pPr fontAlgn="auto">
              <a:spcBef>
                <a:spcPts val="0"/>
              </a:spcBef>
              <a:spcAft>
                <a:spcPts val="0"/>
              </a:spcAft>
              <a:buFontTx/>
              <a:buChar char="-"/>
              <a:tabLst>
                <a:tab pos="457200" algn="l"/>
              </a:tabLst>
              <a:defRPr/>
            </a:pPr>
            <a:r>
              <a:rPr lang="sr-Latn-RS" sz="2000" i="1" dirty="0" smtClean="0">
                <a:solidFill>
                  <a:srgbClr val="FF0000"/>
                </a:solidFill>
                <a:effectLst>
                  <a:outerShdw blurRad="38100" dist="38100" dir="2700000" algn="tl">
                    <a:srgbClr val="000000"/>
                  </a:outerShdw>
                </a:effectLst>
                <a:cs typeface="Times New Roman" pitchFamily="18" charset="0"/>
              </a:rPr>
              <a:t>WPPIS  - za predškolski uzrast</a:t>
            </a:r>
          </a:p>
          <a:p>
            <a:pPr fontAlgn="auto">
              <a:spcBef>
                <a:spcPts val="0"/>
              </a:spcBef>
              <a:spcAft>
                <a:spcPts val="0"/>
              </a:spcAft>
              <a:buFontTx/>
              <a:buChar char="-"/>
              <a:tabLst>
                <a:tab pos="457200" algn="l"/>
              </a:tabLst>
              <a:defRPr/>
            </a:pPr>
            <a:endParaRPr lang="sr-Latn-RS" sz="2000" i="1" dirty="0" smtClean="0">
              <a:solidFill>
                <a:srgbClr val="FF0000"/>
              </a:solidFill>
              <a:effectLst>
                <a:outerShdw blurRad="38100" dist="38100" dir="2700000" algn="tl">
                  <a:srgbClr val="000000"/>
                </a:outerShdw>
              </a:effectLst>
              <a:latin typeface="+mn-lt"/>
              <a:cs typeface="Times New Roman" pitchFamily="18" charset="0"/>
            </a:endParaRPr>
          </a:p>
          <a:p>
            <a:pPr fontAlgn="auto">
              <a:spcBef>
                <a:spcPts val="0"/>
              </a:spcBef>
              <a:spcAft>
                <a:spcPts val="0"/>
              </a:spcAft>
              <a:buFontTx/>
              <a:buChar char="-"/>
              <a:tabLst>
                <a:tab pos="457200" algn="l"/>
              </a:tabLst>
              <a:defRPr/>
            </a:pPr>
            <a:endParaRPr lang="sr-Latn-RS" sz="2000" i="1" dirty="0" smtClean="0">
              <a:solidFill>
                <a:srgbClr val="FF0000"/>
              </a:solidFill>
              <a:effectLst>
                <a:outerShdw blurRad="38100" dist="38100" dir="2700000" algn="tl">
                  <a:srgbClr val="000000"/>
                </a:outerShdw>
              </a:effectLst>
              <a:cs typeface="Times New Roman" pitchFamily="18" charset="0"/>
            </a:endParaRPr>
          </a:p>
          <a:p>
            <a:pPr fontAlgn="auto">
              <a:spcBef>
                <a:spcPts val="0"/>
              </a:spcBef>
              <a:spcAft>
                <a:spcPts val="0"/>
              </a:spcAft>
              <a:buFontTx/>
              <a:buChar char="-"/>
              <a:tabLst>
                <a:tab pos="457200" algn="l"/>
              </a:tabLst>
              <a:defRPr/>
            </a:pPr>
            <a:endParaRPr lang="sr-Latn-RS" sz="2000" i="1" dirty="0" smtClean="0">
              <a:solidFill>
                <a:srgbClr val="FF0000"/>
              </a:solidFill>
              <a:effectLst>
                <a:outerShdw blurRad="38100" dist="38100" dir="2700000" algn="tl">
                  <a:srgbClr val="000000"/>
                </a:outerShdw>
              </a:effectLst>
              <a:latin typeface="+mn-lt"/>
              <a:cs typeface="Times New Roman" pitchFamily="18" charset="0"/>
            </a:endParaRPr>
          </a:p>
          <a:p>
            <a:pPr fontAlgn="auto">
              <a:spcBef>
                <a:spcPts val="0"/>
              </a:spcBef>
              <a:spcAft>
                <a:spcPts val="0"/>
              </a:spcAft>
              <a:buFontTx/>
              <a:buChar char="-"/>
              <a:tabLst>
                <a:tab pos="457200" algn="l"/>
              </a:tabLst>
              <a:defRPr/>
            </a:pPr>
            <a:r>
              <a:rPr lang="sr-Latn-RS" sz="2000" i="1" dirty="0" smtClean="0">
                <a:effectLst>
                  <a:outerShdw blurRad="38100" dist="38100" dir="2700000" algn="tl">
                    <a:srgbClr val="000000"/>
                  </a:outerShdw>
                </a:effectLst>
                <a:cs typeface="Times New Roman" pitchFamily="18" charset="0"/>
              </a:rPr>
              <a:t>Neverbalni deo skale i neverbalni IQ se često koriste za testiranje inteligencije  OJP</a:t>
            </a:r>
            <a:endParaRPr lang="sr-Latn-RS" sz="2000" i="1" dirty="0">
              <a:effectLst>
                <a:outerShdw blurRad="38100" dist="38100" dir="2700000" algn="tl">
                  <a:srgbClr val="000000"/>
                </a:outerShdw>
              </a:effectLst>
              <a:latin typeface="+mn-lt"/>
              <a:cs typeface="Times New Roman" pitchFamily="18" charset="0"/>
            </a:endParaRPr>
          </a:p>
        </p:txBody>
      </p:sp>
      <p:pic>
        <p:nvPicPr>
          <p:cNvPr id="57347" name="Picture 5"/>
          <p:cNvPicPr>
            <a:picLocks noChangeAspect="1" noChangeArrowheads="1"/>
          </p:cNvPicPr>
          <p:nvPr/>
        </p:nvPicPr>
        <p:blipFill>
          <a:blip r:embed="rId2"/>
          <a:srcRect/>
          <a:stretch>
            <a:fillRect/>
          </a:stretch>
        </p:blipFill>
        <p:spPr bwMode="auto">
          <a:xfrm>
            <a:off x="0" y="1676400"/>
            <a:ext cx="2457450" cy="1866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sr-Latn-CS" sz="2800" u="sng" dirty="0" smtClean="0">
                <a:solidFill>
                  <a:srgbClr val="FF0000"/>
                </a:solidFill>
              </a:rPr>
              <a:t>  Bender – Geštalt  vizuomotorni   test </a:t>
            </a:r>
            <a:endParaRPr lang="en-US" sz="2800" u="sng" dirty="0" smtClean="0">
              <a:solidFill>
                <a:srgbClr val="FF0000"/>
              </a:solidFill>
            </a:endParaRPr>
          </a:p>
        </p:txBody>
      </p:sp>
      <p:sp>
        <p:nvSpPr>
          <p:cNvPr id="71683" name="Rectangle 3"/>
          <p:cNvSpPr>
            <a:spLocks noGrp="1" noChangeArrowheads="1"/>
          </p:cNvSpPr>
          <p:nvPr>
            <p:ph type="body" idx="1"/>
          </p:nvPr>
        </p:nvSpPr>
        <p:spPr/>
        <p:txBody>
          <a:bodyPr>
            <a:normAutofit fontScale="92500" lnSpcReduction="10000"/>
          </a:bodyPr>
          <a:lstStyle/>
          <a:p>
            <a:pPr marL="609600" indent="-609600" eaLnBrk="1" hangingPunct="1">
              <a:lnSpc>
                <a:spcPct val="80000"/>
              </a:lnSpc>
            </a:pPr>
            <a:endParaRPr lang="sl-SI" sz="2000" i="1" u="sng" dirty="0" smtClean="0"/>
          </a:p>
          <a:p>
            <a:r>
              <a:rPr lang="sl-SI" sz="2000" dirty="0" smtClean="0"/>
              <a:t>Bender geštalt  test se pokazao kao pogodan  za procenu inteligencije i neuroloških oštećenja  dece  sa jezičkim poremećajima (porem .učenja)</a:t>
            </a:r>
          </a:p>
          <a:p>
            <a:r>
              <a:rPr lang="sl-SI" sz="2000" dirty="0" smtClean="0"/>
              <a:t> Sposobnosti koje se mere uključuju: </a:t>
            </a:r>
            <a:r>
              <a:rPr lang="sl-SI" sz="2000" i="1" dirty="0" smtClean="0"/>
              <a:t>memoriju, vizuelnu percepciju, motornu koordinaciju, vremenske i prostorne odnose, njihovu organizaciju i reprezentaciju</a:t>
            </a:r>
            <a:endParaRPr lang="sl-SI" sz="2000" dirty="0" smtClean="0"/>
          </a:p>
          <a:p>
            <a:pPr marL="609600" indent="-609600" eaLnBrk="1" hangingPunct="1">
              <a:lnSpc>
                <a:spcPct val="80000"/>
              </a:lnSpc>
              <a:buNone/>
            </a:pPr>
            <a:endParaRPr lang="sl-SI" sz="2000" i="1" u="sng" dirty="0" smtClean="0"/>
          </a:p>
          <a:p>
            <a:pPr marL="609600" indent="-609600" eaLnBrk="1" hangingPunct="1">
              <a:lnSpc>
                <a:spcPct val="80000"/>
              </a:lnSpc>
              <a:buNone/>
            </a:pPr>
            <a:r>
              <a:rPr lang="sl-SI" sz="2000" i="1" u="sng" dirty="0" smtClean="0"/>
              <a:t>Ispituje  sledeće sposobnosti  O</a:t>
            </a:r>
            <a:r>
              <a:rPr lang="en-US" sz="2000" i="1" u="sng" dirty="0" smtClean="0"/>
              <a:t>JP</a:t>
            </a:r>
            <a:r>
              <a:rPr lang="sl-SI" sz="2000" i="1" u="sng" dirty="0" smtClean="0"/>
              <a:t>:</a:t>
            </a:r>
          </a:p>
          <a:p>
            <a:pPr marL="609600" indent="-609600" eaLnBrk="1" hangingPunct="1">
              <a:lnSpc>
                <a:spcPct val="80000"/>
              </a:lnSpc>
              <a:buNone/>
            </a:pPr>
            <a:endParaRPr lang="sl-SI" sz="2000" i="1" u="sng" dirty="0" smtClean="0"/>
          </a:p>
          <a:p>
            <a:pPr marL="609600" indent="-609600" eaLnBrk="1" hangingPunct="1">
              <a:lnSpc>
                <a:spcPct val="80000"/>
              </a:lnSpc>
            </a:pPr>
            <a:r>
              <a:rPr lang="sl-SI" sz="2000" i="1" u="sng" dirty="0" smtClean="0"/>
              <a:t>Sposobnost</a:t>
            </a:r>
            <a:r>
              <a:rPr lang="sl-SI" sz="2000" dirty="0" smtClean="0"/>
              <a:t> da percipira figuru kao </a:t>
            </a:r>
            <a:r>
              <a:rPr lang="sl-SI" sz="2000" b="1" dirty="0" smtClean="0"/>
              <a:t>ograničenu celinu</a:t>
            </a:r>
            <a:r>
              <a:rPr lang="sl-SI" sz="2000" dirty="0" smtClean="0"/>
              <a:t>; da može voljno da započne aktivnost  kao i da je voljno prekine, da crtanjem ne širi figuru tačkicama ili crticama, tj. da nema perseveracija. </a:t>
            </a:r>
          </a:p>
          <a:p>
            <a:pPr marL="609600" indent="-609600" eaLnBrk="1" hangingPunct="1">
              <a:lnSpc>
                <a:spcPct val="80000"/>
              </a:lnSpc>
              <a:buFont typeface="Arial" charset="0"/>
              <a:buNone/>
            </a:pPr>
            <a:endParaRPr lang="sl-SI" sz="2000" dirty="0" smtClean="0"/>
          </a:p>
          <a:p>
            <a:pPr marL="609600" indent="-609600" eaLnBrk="1" hangingPunct="1">
              <a:lnSpc>
                <a:spcPct val="80000"/>
              </a:lnSpc>
            </a:pPr>
            <a:r>
              <a:rPr lang="sl-SI" sz="2000" i="1" u="sng" dirty="0" smtClean="0"/>
              <a:t>Sposobnost</a:t>
            </a:r>
            <a:r>
              <a:rPr lang="sl-SI" sz="2000" dirty="0" smtClean="0"/>
              <a:t> da percipira i da </a:t>
            </a:r>
            <a:r>
              <a:rPr lang="sl-SI" sz="2000" b="1" dirty="0" smtClean="0"/>
              <a:t>kopira linije</a:t>
            </a:r>
            <a:r>
              <a:rPr lang="sl-SI" sz="2000" dirty="0" smtClean="0"/>
              <a:t> i </a:t>
            </a:r>
            <a:r>
              <a:rPr lang="sl-SI" sz="2000" b="1" dirty="0" smtClean="0"/>
              <a:t>oblike korektno</a:t>
            </a:r>
            <a:r>
              <a:rPr lang="sl-SI" sz="2000" dirty="0" smtClean="0"/>
              <a:t> u odnosu na pravac i formu</a:t>
            </a:r>
          </a:p>
          <a:p>
            <a:pPr marL="609600" indent="-609600" eaLnBrk="1" hangingPunct="1">
              <a:lnSpc>
                <a:spcPct val="80000"/>
              </a:lnSpc>
              <a:buFont typeface="Arial" charset="0"/>
              <a:buNone/>
            </a:pPr>
            <a:endParaRPr lang="sl-SI" sz="2000" dirty="0" smtClean="0"/>
          </a:p>
          <a:p>
            <a:pPr marL="609600" indent="-609600" eaLnBrk="1" hangingPunct="1">
              <a:lnSpc>
                <a:spcPct val="80000"/>
              </a:lnSpc>
            </a:pPr>
            <a:r>
              <a:rPr lang="sl-SI" sz="2000" i="1" u="sng" dirty="0" smtClean="0"/>
              <a:t>Sposobnost</a:t>
            </a:r>
            <a:r>
              <a:rPr lang="sl-SI" sz="2000" dirty="0" smtClean="0"/>
              <a:t> </a:t>
            </a:r>
            <a:r>
              <a:rPr lang="sl-SI" sz="2000" b="1" dirty="0" smtClean="0"/>
              <a:t>integracije delova u celinu</a:t>
            </a:r>
            <a:r>
              <a:rPr lang="sl-SI" sz="2000" dirty="0" smtClean="0"/>
              <a:t> -</a:t>
            </a:r>
            <a:r>
              <a:rPr lang="sl-SI" sz="2000" b="1" dirty="0" smtClean="0"/>
              <a:t>geštalta</a:t>
            </a:r>
            <a:endParaRPr lang="en-US" sz="2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4"/>
          <p:cNvSpPr>
            <a:spLocks noGrp="1" noChangeArrowheads="1"/>
          </p:cNvSpPr>
          <p:nvPr>
            <p:ph type="title" sz="quarter"/>
          </p:nvPr>
        </p:nvSpPr>
        <p:spPr/>
        <p:txBody>
          <a:bodyPr/>
          <a:lstStyle/>
          <a:p>
            <a:pPr eaLnBrk="1" hangingPunct="1"/>
            <a:r>
              <a:rPr lang="en-US" sz="3200" dirty="0" err="1" smtClean="0"/>
              <a:t>Primeri</a:t>
            </a:r>
            <a:r>
              <a:rPr lang="en-US" sz="3200" dirty="0" smtClean="0"/>
              <a:t> </a:t>
            </a:r>
            <a:r>
              <a:rPr lang="en-US" sz="3200" dirty="0" err="1" smtClean="0"/>
              <a:t>zadataka</a:t>
            </a:r>
            <a:r>
              <a:rPr lang="en-US" sz="3200" dirty="0" smtClean="0"/>
              <a:t> </a:t>
            </a:r>
            <a:r>
              <a:rPr lang="en-US" sz="3200" dirty="0" err="1" smtClean="0"/>
              <a:t>za</a:t>
            </a:r>
            <a:r>
              <a:rPr lang="en-US" sz="3200" dirty="0" smtClean="0"/>
              <a:t> </a:t>
            </a:r>
            <a:r>
              <a:rPr lang="en-US" sz="3200" dirty="0" err="1" smtClean="0"/>
              <a:t>reprodukciju</a:t>
            </a:r>
            <a:r>
              <a:rPr lang="sr-Latn-RS" sz="3200" dirty="0" smtClean="0"/>
              <a:t> iz</a:t>
            </a:r>
            <a:r>
              <a:rPr lang="en-US" sz="3200" dirty="0" smtClean="0"/>
              <a:t>  </a:t>
            </a:r>
            <a:br>
              <a:rPr lang="en-US" sz="3200" dirty="0" smtClean="0"/>
            </a:br>
            <a:r>
              <a:rPr lang="en-US" sz="3200" dirty="0" smtClean="0"/>
              <a:t> BENDER GEŠTALT  TESTA </a:t>
            </a:r>
          </a:p>
        </p:txBody>
      </p:sp>
      <p:graphicFrame>
        <p:nvGraphicFramePr>
          <p:cNvPr id="3074" name="Object 21"/>
          <p:cNvGraphicFramePr>
            <a:graphicFrameLocks noChangeAspect="1"/>
          </p:cNvGraphicFramePr>
          <p:nvPr>
            <p:ph sz="quarter" idx="1"/>
          </p:nvPr>
        </p:nvGraphicFramePr>
        <p:xfrm>
          <a:off x="676275" y="1889125"/>
          <a:ext cx="2790825" cy="1590675"/>
        </p:xfrm>
        <a:graphic>
          <a:graphicData uri="http://schemas.openxmlformats.org/presentationml/2006/ole">
            <p:oleObj spid="_x0000_s1026" r:id="rId3" imgW="2790476" imgH="1590897" progId="">
              <p:embed/>
            </p:oleObj>
          </a:graphicData>
        </a:graphic>
      </p:graphicFrame>
      <p:graphicFrame>
        <p:nvGraphicFramePr>
          <p:cNvPr id="3075" name="Object 14"/>
          <p:cNvGraphicFramePr>
            <a:graphicFrameLocks noChangeAspect="1"/>
          </p:cNvGraphicFramePr>
          <p:nvPr>
            <p:ph sz="quarter" idx="2"/>
          </p:nvPr>
        </p:nvGraphicFramePr>
        <p:xfrm>
          <a:off x="4692650" y="1717675"/>
          <a:ext cx="2295525" cy="1933575"/>
        </p:xfrm>
        <a:graphic>
          <a:graphicData uri="http://schemas.openxmlformats.org/presentationml/2006/ole">
            <p:oleObj spid="_x0000_s1027" r:id="rId4" imgW="2295238" imgH="1933333" progId="">
              <p:embed/>
            </p:oleObj>
          </a:graphicData>
        </a:graphic>
      </p:graphicFrame>
      <p:graphicFrame>
        <p:nvGraphicFramePr>
          <p:cNvPr id="3076" name="Object 17"/>
          <p:cNvGraphicFramePr>
            <a:graphicFrameLocks noChangeAspect="1"/>
          </p:cNvGraphicFramePr>
          <p:nvPr>
            <p:ph sz="quarter" idx="3"/>
          </p:nvPr>
        </p:nvGraphicFramePr>
        <p:xfrm>
          <a:off x="1076325" y="4175125"/>
          <a:ext cx="1990725" cy="1666875"/>
        </p:xfrm>
        <a:graphic>
          <a:graphicData uri="http://schemas.openxmlformats.org/presentationml/2006/ole">
            <p:oleObj spid="_x0000_s1028" r:id="rId5" imgW="1991003" imgH="1666667" progId="">
              <p:embed/>
            </p:oleObj>
          </a:graphicData>
        </a:graphic>
      </p:graphicFrame>
      <p:graphicFrame>
        <p:nvGraphicFramePr>
          <p:cNvPr id="3077" name="Object 23"/>
          <p:cNvGraphicFramePr>
            <a:graphicFrameLocks noChangeAspect="1"/>
          </p:cNvGraphicFramePr>
          <p:nvPr>
            <p:ph sz="quarter" idx="4"/>
          </p:nvPr>
        </p:nvGraphicFramePr>
        <p:xfrm>
          <a:off x="4892675" y="4292600"/>
          <a:ext cx="1895475" cy="1625600"/>
        </p:xfrm>
        <a:graphic>
          <a:graphicData uri="http://schemas.openxmlformats.org/presentationml/2006/ole">
            <p:oleObj spid="_x0000_s1029" r:id="rId6" imgW="1895238" imgH="1819529" progId="">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sr-Latn-RS" dirty="0" smtClean="0"/>
              <a:t>Boston test</a:t>
            </a:r>
            <a:endParaRPr lang="en-US" dirty="0"/>
          </a:p>
        </p:txBody>
      </p:sp>
      <p:sp>
        <p:nvSpPr>
          <p:cNvPr id="8" name="Content Placeholder 7"/>
          <p:cNvSpPr>
            <a:spLocks noGrp="1"/>
          </p:cNvSpPr>
          <p:nvPr>
            <p:ph idx="1"/>
          </p:nvPr>
        </p:nvSpPr>
        <p:spPr/>
        <p:txBody>
          <a:bodyPr/>
          <a:lstStyle/>
          <a:p>
            <a:endParaRPr lang="sr-Latn-RS" dirty="0" smtClean="0"/>
          </a:p>
          <a:p>
            <a:r>
              <a:rPr lang="sr-Latn-RS" dirty="0" smtClean="0"/>
              <a:t>Boston test je baterija testova za ispitivanje afazije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914400" y="0"/>
            <a:ext cx="7772400" cy="1143000"/>
          </a:xfrm>
        </p:spPr>
        <p:txBody>
          <a:bodyPr>
            <a:normAutofit fontScale="90000"/>
          </a:bodyPr>
          <a:lstStyle/>
          <a:p>
            <a:pPr eaLnBrk="1" hangingPunct="1"/>
            <a:r>
              <a:rPr lang="en-US" dirty="0" err="1" smtClean="0"/>
              <a:t>Neuropsihološka</a:t>
            </a:r>
            <a:r>
              <a:rPr lang="en-US" dirty="0" smtClean="0"/>
              <a:t> </a:t>
            </a:r>
            <a:r>
              <a:rPr lang="en-US" dirty="0" err="1" smtClean="0"/>
              <a:t>baterija</a:t>
            </a:r>
            <a:r>
              <a:rPr lang="en-US" dirty="0" smtClean="0"/>
              <a:t> </a:t>
            </a:r>
            <a:r>
              <a:rPr lang="en-US" dirty="0" err="1" smtClean="0"/>
              <a:t>testova</a:t>
            </a:r>
            <a:r>
              <a:rPr lang="en-US" dirty="0" smtClean="0"/>
              <a:t> LNNB</a:t>
            </a:r>
          </a:p>
        </p:txBody>
      </p:sp>
      <p:sp>
        <p:nvSpPr>
          <p:cNvPr id="3" name="Content Placeholder 2"/>
          <p:cNvSpPr>
            <a:spLocks noGrp="1"/>
          </p:cNvSpPr>
          <p:nvPr>
            <p:ph sz="quarter" idx="1"/>
          </p:nvPr>
        </p:nvSpPr>
        <p:spPr>
          <a:xfrm>
            <a:off x="762000" y="1143000"/>
            <a:ext cx="3749675" cy="4572000"/>
          </a:xfrm>
        </p:spPr>
        <p:txBody>
          <a:bodyPr>
            <a:normAutofit/>
          </a:bodyPr>
          <a:lstStyle/>
          <a:p>
            <a:pPr marL="274320" indent="-274320" eaLnBrk="1" fontAlgn="auto" hangingPunct="1">
              <a:spcBef>
                <a:spcPts val="580"/>
              </a:spcBef>
              <a:spcAft>
                <a:spcPts val="0"/>
              </a:spcAft>
              <a:buFont typeface="Wingdings 2"/>
              <a:buChar char=""/>
              <a:defRPr/>
            </a:pPr>
            <a:r>
              <a:rPr lang="x-none" dirty="0" smtClean="0">
                <a:solidFill>
                  <a:schemeClr val="accent1">
                    <a:lumMod val="75000"/>
                  </a:schemeClr>
                </a:solidFill>
              </a:rPr>
              <a:t>Lurija-Nebraska test</a:t>
            </a:r>
          </a:p>
          <a:p>
            <a:pPr marL="274320" indent="-274320" eaLnBrk="1" fontAlgn="auto" hangingPunct="1">
              <a:spcBef>
                <a:spcPts val="580"/>
              </a:spcBef>
              <a:spcAft>
                <a:spcPts val="0"/>
              </a:spcAft>
              <a:buFont typeface="Wingdings 2"/>
              <a:buNone/>
              <a:defRPr/>
            </a:pPr>
            <a:r>
              <a:rPr lang="en-US" dirty="0" smtClean="0"/>
              <a:t>    </a:t>
            </a:r>
            <a:r>
              <a:rPr lang="x-none" smtClean="0"/>
              <a:t>danas </a:t>
            </a:r>
            <a:r>
              <a:rPr lang="x-none" dirty="0" smtClean="0"/>
              <a:t>se smatra</a:t>
            </a:r>
          </a:p>
          <a:p>
            <a:pPr marL="274320" indent="-274320" eaLnBrk="1" fontAlgn="auto" hangingPunct="1">
              <a:spcBef>
                <a:spcPts val="580"/>
              </a:spcBef>
              <a:spcAft>
                <a:spcPts val="0"/>
              </a:spcAft>
              <a:buFont typeface="Wingdings 2"/>
              <a:buNone/>
              <a:defRPr/>
            </a:pPr>
            <a:r>
              <a:rPr lang="x-none" dirty="0" smtClean="0"/>
              <a:t>    glavnim instrumentom  u </a:t>
            </a:r>
          </a:p>
          <a:p>
            <a:pPr marL="274320" indent="-274320" eaLnBrk="1" fontAlgn="auto" hangingPunct="1">
              <a:spcBef>
                <a:spcPts val="580"/>
              </a:spcBef>
              <a:spcAft>
                <a:spcPts val="0"/>
              </a:spcAft>
              <a:buFont typeface="Wingdings 2"/>
              <a:buNone/>
              <a:defRPr/>
            </a:pPr>
            <a:r>
              <a:rPr lang="sr-Latn-RS" dirty="0" smtClean="0"/>
              <a:t>    </a:t>
            </a:r>
            <a:r>
              <a:rPr lang="x-none" smtClean="0"/>
              <a:t>neuropsihološkoj </a:t>
            </a:r>
            <a:r>
              <a:rPr lang="sr-Latn-RS" dirty="0" smtClean="0"/>
              <a:t>dijagnostici</a:t>
            </a:r>
          </a:p>
          <a:p>
            <a:pPr marL="274320" indent="-274320" eaLnBrk="1" fontAlgn="auto" hangingPunct="1">
              <a:spcBef>
                <a:spcPts val="580"/>
              </a:spcBef>
              <a:spcAft>
                <a:spcPts val="0"/>
              </a:spcAft>
              <a:buFont typeface="Wingdings 2"/>
              <a:buNone/>
              <a:defRPr/>
            </a:pPr>
            <a:endParaRPr lang="en-US" dirty="0" smtClean="0"/>
          </a:p>
          <a:p>
            <a:pPr marL="274320" indent="-274320">
              <a:spcBef>
                <a:spcPts val="580"/>
              </a:spcBef>
              <a:defRPr/>
            </a:pPr>
            <a:r>
              <a:rPr lang="en-US" dirty="0" smtClean="0"/>
              <a:t>S</a:t>
            </a:r>
            <a:r>
              <a:rPr lang="sr-Latn-RS" dirty="0" smtClean="0"/>
              <a:t>adrži 8 subtestova</a:t>
            </a:r>
            <a:endParaRPr lang="x-none" dirty="0" smtClean="0"/>
          </a:p>
        </p:txBody>
      </p:sp>
      <p:pic>
        <p:nvPicPr>
          <p:cNvPr id="61444" name="Picture 5"/>
          <p:cNvPicPr>
            <a:picLocks noChangeAspect="1" noChangeArrowheads="1"/>
          </p:cNvPicPr>
          <p:nvPr/>
        </p:nvPicPr>
        <p:blipFill>
          <a:blip r:embed="rId2"/>
          <a:srcRect/>
          <a:stretch>
            <a:fillRect/>
          </a:stretch>
        </p:blipFill>
        <p:spPr bwMode="auto">
          <a:xfrm>
            <a:off x="5029200" y="1219200"/>
            <a:ext cx="3868738" cy="5029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sr-Latn-RS" dirty="0" smtClean="0"/>
              <a:t>etode u POJP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sr-Latn-RS" dirty="0" smtClean="0"/>
              <a:t>                   </a:t>
            </a:r>
          </a:p>
          <a:p>
            <a:pPr>
              <a:buNone/>
            </a:pPr>
            <a:endParaRPr lang="sr-Latn-RS" dirty="0" smtClean="0">
              <a:solidFill>
                <a:srgbClr val="FF0000"/>
              </a:solidFill>
            </a:endParaRPr>
          </a:p>
          <a:p>
            <a:endParaRPr lang="sr-Latn-RS" dirty="0" smtClean="0"/>
          </a:p>
          <a:p>
            <a:r>
              <a:rPr lang="sr-Latn-RS" dirty="0" smtClean="0"/>
              <a:t>Metode u POJP su različite metode psihologije i njenih primenjenih disciplina (razvojna psihologija, klinička psihologija,psiholongvistika itd.) koje su pogodne za istraživanje veze između psihičkog funkcionisanja i jezičke patologije</a:t>
            </a:r>
          </a:p>
          <a:p>
            <a:pPr>
              <a:buNone/>
            </a:pPr>
            <a:r>
              <a:rPr lang="sr-Latn-RS" dirty="0"/>
              <a:t> </a:t>
            </a:r>
            <a:r>
              <a:rPr lang="sr-Latn-RS" dirty="0" smtClean="0"/>
              <a:t>  </a:t>
            </a:r>
            <a:r>
              <a:rPr lang="en-US" dirty="0" smtClean="0"/>
              <a:t/>
            </a:r>
            <a:br>
              <a:rPr lang="en-US" dirty="0" smtClean="0"/>
            </a:b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smtClean="0"/>
              <a:t>Subtestovi LNNB</a:t>
            </a:r>
          </a:p>
        </p:txBody>
      </p:sp>
      <p:sp>
        <p:nvSpPr>
          <p:cNvPr id="61443" name="Content Placeholder 2"/>
          <p:cNvSpPr>
            <a:spLocks noGrp="1"/>
          </p:cNvSpPr>
          <p:nvPr>
            <p:ph sz="half" idx="1"/>
          </p:nvPr>
        </p:nvSpPr>
        <p:spPr/>
        <p:txBody>
          <a:bodyPr/>
          <a:lstStyle/>
          <a:p>
            <a:pPr eaLnBrk="1" hangingPunct="1"/>
            <a:r>
              <a:rPr lang="en-US" smtClean="0"/>
              <a:t>inteligencija</a:t>
            </a:r>
          </a:p>
          <a:p>
            <a:pPr eaLnBrk="1" hangingPunct="1"/>
            <a:r>
              <a:rPr lang="en-US" smtClean="0"/>
              <a:t>pamćenje  (kratkoročno  		i dugoročno)</a:t>
            </a:r>
          </a:p>
          <a:p>
            <a:pPr eaLnBrk="1" hangingPunct="1"/>
            <a:r>
              <a:rPr lang="en-US" smtClean="0"/>
              <a:t> motorika,praksija</a:t>
            </a:r>
          </a:p>
          <a:p>
            <a:pPr eaLnBrk="1" hangingPunct="1"/>
            <a:r>
              <a:rPr lang="en-US" smtClean="0"/>
              <a:t>vizuelna percepcija</a:t>
            </a:r>
          </a:p>
          <a:p>
            <a:pPr eaLnBrk="1" hangingPunct="1"/>
            <a:r>
              <a:rPr lang="en-US" smtClean="0"/>
              <a:t>taktilna percepcija</a:t>
            </a:r>
          </a:p>
          <a:p>
            <a:pPr eaLnBrk="1" hangingPunct="1">
              <a:buFont typeface="Arial" charset="0"/>
              <a:buNone/>
            </a:pPr>
            <a:endParaRPr lang="en-US" smtClean="0"/>
          </a:p>
        </p:txBody>
      </p:sp>
      <p:sp>
        <p:nvSpPr>
          <p:cNvPr id="61444" name="Content Placeholder 3"/>
          <p:cNvSpPr>
            <a:spLocks noGrp="1"/>
          </p:cNvSpPr>
          <p:nvPr>
            <p:ph sz="half" idx="2"/>
          </p:nvPr>
        </p:nvSpPr>
        <p:spPr/>
        <p:txBody>
          <a:bodyPr/>
          <a:lstStyle/>
          <a:p>
            <a:pPr eaLnBrk="1" hangingPunct="1"/>
            <a:r>
              <a:rPr lang="en-US" smtClean="0"/>
              <a:t>Ekspresivni i receptivni govor</a:t>
            </a:r>
          </a:p>
          <a:p>
            <a:pPr eaLnBrk="1" hangingPunct="1"/>
            <a:r>
              <a:rPr lang="en-US" smtClean="0"/>
              <a:t>Pisanje i čitanje (disgrafije i disleksije)</a:t>
            </a:r>
          </a:p>
          <a:p>
            <a:pPr eaLnBrk="1" hangingPunct="1"/>
            <a:r>
              <a:rPr lang="en-US" smtClean="0"/>
              <a:t>Računanje  (diskalkulije)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Ilinois</a:t>
            </a:r>
            <a:r>
              <a:rPr lang="en-US" dirty="0" smtClean="0"/>
              <a:t> test </a:t>
            </a:r>
            <a:r>
              <a:rPr lang="en-US" dirty="0" err="1" smtClean="0"/>
              <a:t>psiholingvisti</a:t>
            </a:r>
            <a:r>
              <a:rPr lang="sr-Latn-RS" dirty="0" smtClean="0"/>
              <a:t>č</a:t>
            </a:r>
            <a:r>
              <a:rPr lang="en-US" dirty="0" err="1" smtClean="0"/>
              <a:t>kih</a:t>
            </a:r>
            <a:r>
              <a:rPr lang="en-US" dirty="0" smtClean="0"/>
              <a:t> </a:t>
            </a:r>
            <a:r>
              <a:rPr lang="sr-Latn-RS" dirty="0" smtClean="0"/>
              <a:t>sposobnosti (ITPA)</a:t>
            </a:r>
            <a:endParaRPr lang="en-US" dirty="0"/>
          </a:p>
        </p:txBody>
      </p:sp>
      <p:sp>
        <p:nvSpPr>
          <p:cNvPr id="3" name="Content Placeholder 2"/>
          <p:cNvSpPr>
            <a:spLocks noGrp="1"/>
          </p:cNvSpPr>
          <p:nvPr>
            <p:ph sz="half" idx="1"/>
          </p:nvPr>
        </p:nvSpPr>
        <p:spPr/>
        <p:txBody>
          <a:bodyPr>
            <a:normAutofit fontScale="92500"/>
          </a:bodyPr>
          <a:lstStyle/>
          <a:p>
            <a:r>
              <a:rPr lang="sr-Latn-RS" dirty="0" smtClean="0"/>
              <a:t>Test polazi od Ozgudovog teorijskog modela komunikativnog procesa koji se sastoji od: </a:t>
            </a:r>
          </a:p>
          <a:p>
            <a:pPr marL="514350" indent="-514350">
              <a:buAutoNum type="arabicPeriod"/>
            </a:pPr>
            <a:r>
              <a:rPr lang="sr-Latn-RS" dirty="0" smtClean="0"/>
              <a:t>komunikativnih  kanala,</a:t>
            </a:r>
          </a:p>
          <a:p>
            <a:pPr marL="514350" indent="-514350">
              <a:buAutoNum type="arabicPeriod"/>
            </a:pPr>
            <a:r>
              <a:rPr lang="en-US" dirty="0" smtClean="0"/>
              <a:t>R</a:t>
            </a:r>
            <a:r>
              <a:rPr lang="sr-Latn-RS" dirty="0" smtClean="0"/>
              <a:t>eprezentacioniog i automatskog nivoa</a:t>
            </a:r>
          </a:p>
          <a:p>
            <a:pPr marL="514350" indent="-514350">
              <a:buAutoNum type="arabicPeriod"/>
            </a:pPr>
            <a:r>
              <a:rPr lang="en-US" dirty="0" smtClean="0"/>
              <a:t>P</a:t>
            </a:r>
            <a:r>
              <a:rPr lang="sr-Latn-RS" dirty="0" smtClean="0"/>
              <a:t>siholingvističkog procesa</a:t>
            </a:r>
          </a:p>
          <a:p>
            <a:pPr marL="514350" indent="-514350">
              <a:buNone/>
            </a:pPr>
            <a:r>
              <a:rPr lang="sr-Latn-RS" dirty="0" smtClean="0"/>
              <a:t>       (receptivni i ekspresivni)</a:t>
            </a:r>
            <a:endParaRPr lang="en-US" dirty="0"/>
          </a:p>
        </p:txBody>
      </p:sp>
      <p:sp>
        <p:nvSpPr>
          <p:cNvPr id="4" name="Content Placeholder 3"/>
          <p:cNvSpPr>
            <a:spLocks noGrp="1"/>
          </p:cNvSpPr>
          <p:nvPr>
            <p:ph sz="half" idx="2"/>
          </p:nvPr>
        </p:nvSpPr>
        <p:spPr/>
        <p:txBody>
          <a:bodyPr>
            <a:normAutofit fontScale="92500"/>
          </a:bodyPr>
          <a:lstStyle/>
          <a:p>
            <a:r>
              <a:rPr lang="en-US" dirty="0" smtClean="0"/>
              <a:t>S</a:t>
            </a:r>
            <a:r>
              <a:rPr lang="sr-Latn-RS" dirty="0" smtClean="0"/>
              <a:t>adrži subtestove auditivne i vizuelne recepcije, auditivnih i vizuelnih asocijacija, verbalne i manuelne ekspresije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SKS </a:t>
            </a:r>
            <a:r>
              <a:rPr lang="en-US" dirty="0" err="1" smtClean="0"/>
              <a:t>za</a:t>
            </a:r>
            <a:r>
              <a:rPr lang="en-US" dirty="0" smtClean="0"/>
              <a:t> </a:t>
            </a:r>
            <a:r>
              <a:rPr lang="en-US" dirty="0" err="1" smtClean="0"/>
              <a:t>decu</a:t>
            </a:r>
            <a:r>
              <a:rPr lang="en-US" dirty="0" smtClean="0"/>
              <a:t> o</a:t>
            </a:r>
            <a:r>
              <a:rPr lang="sr-Latn-RS" dirty="0" smtClean="0"/>
              <a:t>š</a:t>
            </a:r>
            <a:r>
              <a:rPr lang="en-US" dirty="0" err="1" smtClean="0"/>
              <a:t>te</a:t>
            </a:r>
            <a:r>
              <a:rPr lang="sr-Latn-RS" dirty="0" smtClean="0"/>
              <a:t>ć</a:t>
            </a:r>
            <a:r>
              <a:rPr lang="en-US" dirty="0" err="1" smtClean="0"/>
              <a:t>enog</a:t>
            </a:r>
            <a:r>
              <a:rPr lang="sr-Latn-RS" dirty="0" smtClean="0"/>
              <a:t> sluha</a:t>
            </a:r>
            <a:br>
              <a:rPr lang="sr-Latn-RS" dirty="0" smtClean="0"/>
            </a:br>
            <a:r>
              <a:rPr lang="sr-Latn-RS" dirty="0" smtClean="0"/>
              <a:t>(Radoman Nikolić)</a:t>
            </a:r>
            <a:endParaRPr lang="en-US" dirty="0"/>
          </a:p>
        </p:txBody>
      </p:sp>
      <p:sp>
        <p:nvSpPr>
          <p:cNvPr id="3" name="Content Placeholder 2"/>
          <p:cNvSpPr>
            <a:spLocks noGrp="1"/>
          </p:cNvSpPr>
          <p:nvPr>
            <p:ph sz="half" idx="1"/>
          </p:nvPr>
        </p:nvSpPr>
        <p:spPr/>
        <p:txBody>
          <a:bodyPr>
            <a:normAutofit fontScale="92500"/>
          </a:bodyPr>
          <a:lstStyle/>
          <a:p>
            <a:r>
              <a:rPr lang="en-US" dirty="0" smtClean="0"/>
              <a:t>I</a:t>
            </a:r>
            <a:r>
              <a:rPr lang="sr-Latn-RS" dirty="0" smtClean="0"/>
              <a:t>spituje stepen razvijenosti komunikativnih sposobnosti dece oštećenog sluha</a:t>
            </a:r>
            <a:endParaRPr lang="en-US" dirty="0"/>
          </a:p>
        </p:txBody>
      </p:sp>
      <p:sp>
        <p:nvSpPr>
          <p:cNvPr id="4" name="Content Placeholder 3"/>
          <p:cNvSpPr>
            <a:spLocks noGrp="1"/>
          </p:cNvSpPr>
          <p:nvPr>
            <p:ph sz="half" idx="2"/>
          </p:nvPr>
        </p:nvSpPr>
        <p:spPr/>
        <p:txBody>
          <a:bodyPr>
            <a:normAutofit fontScale="92500"/>
          </a:bodyPr>
          <a:lstStyle/>
          <a:p>
            <a:r>
              <a:rPr lang="en-US" dirty="0" smtClean="0"/>
              <a:t>I</a:t>
            </a:r>
            <a:r>
              <a:rPr lang="sr-Latn-RS" dirty="0" smtClean="0"/>
              <a:t>spituje verbalne sposobnosti: govor, pisanje, čitanje</a:t>
            </a:r>
          </a:p>
          <a:p>
            <a:r>
              <a:rPr lang="en-US" dirty="0" smtClean="0"/>
              <a:t>N</a:t>
            </a:r>
            <a:r>
              <a:rPr lang="sr-Latn-RS" dirty="0" smtClean="0"/>
              <a:t>everbalne sposobn.:</a:t>
            </a:r>
          </a:p>
          <a:p>
            <a:pPr>
              <a:buNone/>
            </a:pPr>
            <a:r>
              <a:rPr lang="sr-Latn-RS" dirty="0" smtClean="0"/>
              <a:t>znakovni jezik, sporaz. crtež.</a:t>
            </a:r>
          </a:p>
          <a:p>
            <a:pPr>
              <a:buNone/>
            </a:pPr>
            <a:endParaRPr lang="sr-Latn-RS" dirty="0" smtClean="0"/>
          </a:p>
          <a:p>
            <a:r>
              <a:rPr lang="en-US" dirty="0" smtClean="0"/>
              <a:t>I</a:t>
            </a:r>
            <a:r>
              <a:rPr lang="sr-Latn-RS" dirty="0" smtClean="0"/>
              <a:t>spituje receptivni i ekspresivni nivo</a:t>
            </a:r>
          </a:p>
          <a:p>
            <a:r>
              <a:rPr lang="sr-Latn-RS" dirty="0" smtClean="0"/>
              <a:t>Totalni skor ukupne komunikativne spos.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sr-Latn-RS" dirty="0" smtClean="0"/>
              <a:t>2.</a:t>
            </a:r>
            <a:r>
              <a:rPr lang="en-US" dirty="0" smtClean="0">
                <a:solidFill>
                  <a:srgbClr val="92D050"/>
                </a:solidFill>
              </a:rPr>
              <a:t>B</a:t>
            </a:r>
            <a:r>
              <a:rPr lang="sr-Latn-RS" dirty="0" smtClean="0">
                <a:solidFill>
                  <a:srgbClr val="92D050"/>
                </a:solidFill>
              </a:rPr>
              <a:t>iografska studija</a:t>
            </a:r>
            <a:endParaRPr lang="en-US" dirty="0">
              <a:solidFill>
                <a:srgbClr val="92D050"/>
              </a:solidFill>
            </a:endParaRPr>
          </a:p>
        </p:txBody>
      </p:sp>
      <p:sp>
        <p:nvSpPr>
          <p:cNvPr id="6" name="Content Placeholder 5"/>
          <p:cNvSpPr>
            <a:spLocks noGrp="1"/>
          </p:cNvSpPr>
          <p:nvPr>
            <p:ph idx="1"/>
          </p:nvPr>
        </p:nvSpPr>
        <p:spPr/>
        <p:txBody>
          <a:bodyPr>
            <a:normAutofit fontScale="92500"/>
          </a:bodyPr>
          <a:lstStyle/>
          <a:p>
            <a:pPr>
              <a:buNone/>
            </a:pPr>
            <a:r>
              <a:rPr lang="sr-Latn-RS" dirty="0" smtClean="0"/>
              <a:t> primenjuje se kod pojedinca sa jezičkim poremećajem i predstavlja životopis tj. sistematski opis razvoja (psihičkog) kroz životne razvojne faze sa akcentom na razvoj govora, jezika komunikacije i njihovog uticaja na ličnost.</a:t>
            </a:r>
          </a:p>
          <a:p>
            <a:pPr>
              <a:buNone/>
            </a:pPr>
            <a:r>
              <a:rPr lang="en-US" dirty="0" smtClean="0"/>
              <a:t>S</a:t>
            </a:r>
            <a:r>
              <a:rPr lang="sr-Latn-RS" dirty="0" smtClean="0"/>
              <a:t>adžaj: rani uzrast, odnos-dete roditelji, jezički razvoj,intelektualni razvoj,ego snaga i mehanizmi odbrane, prevladavanje stresa,pojam o sebi  itd.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3.</a:t>
            </a:r>
            <a:r>
              <a:rPr lang="en-US" dirty="0" smtClean="0">
                <a:solidFill>
                  <a:srgbClr val="92D050"/>
                </a:solidFill>
              </a:rPr>
              <a:t>S</a:t>
            </a:r>
            <a:r>
              <a:rPr lang="sr-Latn-RS" dirty="0" smtClean="0">
                <a:solidFill>
                  <a:srgbClr val="92D050"/>
                </a:solidFill>
              </a:rPr>
              <a:t>tudija slučaja </a:t>
            </a:r>
            <a:r>
              <a:rPr lang="sr-Latn-RS" dirty="0" smtClean="0"/>
              <a:t>(istorija slučaja)</a:t>
            </a:r>
            <a:endParaRPr lang="en-US" dirty="0"/>
          </a:p>
        </p:txBody>
      </p:sp>
      <p:sp>
        <p:nvSpPr>
          <p:cNvPr id="3" name="Content Placeholder 2"/>
          <p:cNvSpPr>
            <a:spLocks noGrp="1"/>
          </p:cNvSpPr>
          <p:nvPr>
            <p:ph idx="1"/>
          </p:nvPr>
        </p:nvSpPr>
        <p:spPr/>
        <p:txBody>
          <a:bodyPr/>
          <a:lstStyle/>
          <a:p>
            <a:r>
              <a:rPr lang="en-US" dirty="0" smtClean="0"/>
              <a:t>K</a:t>
            </a:r>
            <a:r>
              <a:rPr lang="sr-Latn-RS" dirty="0" smtClean="0"/>
              <a:t>ompleksnija od biografske studije</a:t>
            </a:r>
          </a:p>
          <a:p>
            <a:r>
              <a:rPr lang="en-US" dirty="0" smtClean="0"/>
              <a:t>B</a:t>
            </a:r>
            <a:r>
              <a:rPr lang="sr-Latn-RS" dirty="0" smtClean="0"/>
              <a:t>iografska istorija razvoja + aktuelni psihički status</a:t>
            </a:r>
          </a:p>
          <a:p>
            <a:r>
              <a:rPr lang="en-US" dirty="0" smtClean="0"/>
              <a:t>S</a:t>
            </a:r>
            <a:r>
              <a:rPr lang="sr-Latn-RS" dirty="0" smtClean="0"/>
              <a:t>adrži istoriju ličnog razvoja i istoriju porodice</a:t>
            </a:r>
          </a:p>
          <a:p>
            <a:r>
              <a:rPr lang="en-US" dirty="0" smtClean="0"/>
              <a:t>K</a:t>
            </a:r>
            <a:r>
              <a:rPr lang="sr-Latn-RS" dirty="0" smtClean="0"/>
              <a:t>arakteriše je ekstenzivna eksploracija ličnosti sa brojnim pojedinostima i detaljima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t>
            </a:r>
            <a:endParaRPr lang="en-US" dirty="0"/>
          </a:p>
        </p:txBody>
      </p:sp>
      <p:sp>
        <p:nvSpPr>
          <p:cNvPr id="3" name="Content Placeholder 2"/>
          <p:cNvSpPr>
            <a:spLocks noGrp="1"/>
          </p:cNvSpPr>
          <p:nvPr>
            <p:ph idx="1"/>
          </p:nvPr>
        </p:nvSpPr>
        <p:spPr/>
        <p:txBody>
          <a:bodyPr/>
          <a:lstStyle/>
          <a:p>
            <a:r>
              <a:rPr lang="en-US" b="1" dirty="0" err="1" smtClean="0"/>
              <a:t>Istorija</a:t>
            </a:r>
            <a:r>
              <a:rPr lang="en-US" b="1" dirty="0" smtClean="0"/>
              <a:t> </a:t>
            </a:r>
            <a:r>
              <a:rPr lang="en-US" b="1" dirty="0" err="1" smtClean="0"/>
              <a:t>slu</a:t>
            </a:r>
            <a:r>
              <a:rPr lang="sr-Latn-RS" b="1" dirty="0" smtClean="0"/>
              <a:t>č</a:t>
            </a:r>
            <a:r>
              <a:rPr lang="en-US" b="1" dirty="0" err="1" smtClean="0"/>
              <a:t>aja</a:t>
            </a:r>
            <a:r>
              <a:rPr lang="sr-Latn-RS" b="1" dirty="0" smtClean="0"/>
              <a:t>- </a:t>
            </a:r>
            <a:r>
              <a:rPr lang="sr-Latn-RS" sz="2400" dirty="0" smtClean="0"/>
              <a:t>metoda proučavanja pojedinca sa jezičkom patologijom tokom njegovog razvoja. Ona sadrži </a:t>
            </a:r>
            <a:r>
              <a:rPr lang="sr-Latn-RS" sz="2400" dirty="0" smtClean="0">
                <a:solidFill>
                  <a:srgbClr val="FFC000"/>
                </a:solidFill>
              </a:rPr>
              <a:t>biografske</a:t>
            </a:r>
          </a:p>
          <a:p>
            <a:pPr>
              <a:buNone/>
            </a:pPr>
            <a:r>
              <a:rPr lang="sr-Latn-RS" sz="2400" dirty="0" smtClean="0"/>
              <a:t>     podatke o ispitaniku ili ispitanici  </a:t>
            </a:r>
          </a:p>
          <a:p>
            <a:pPr>
              <a:buNone/>
            </a:pPr>
            <a:r>
              <a:rPr lang="sr-Latn-RS" sz="2400" dirty="0" smtClean="0"/>
              <a:t>     jer je njegova/njena ličnost proizvod</a:t>
            </a:r>
          </a:p>
          <a:p>
            <a:pPr>
              <a:buNone/>
            </a:pPr>
            <a:r>
              <a:rPr lang="sr-Latn-RS" sz="2400" dirty="0" smtClean="0"/>
              <a:t>     prošlih iskustava, važnih događaja i </a:t>
            </a:r>
          </a:p>
          <a:p>
            <a:pPr>
              <a:buNone/>
            </a:pPr>
            <a:r>
              <a:rPr lang="sr-Latn-RS" sz="2400" dirty="0" smtClean="0"/>
              <a:t>     situacija iz  života.</a:t>
            </a:r>
          </a:p>
          <a:p>
            <a:pPr>
              <a:buNone/>
            </a:pPr>
            <a:r>
              <a:rPr lang="sr-Latn-RS" sz="2400" dirty="0" smtClean="0"/>
              <a:t>     sadrži i </a:t>
            </a:r>
            <a:r>
              <a:rPr lang="sr-Latn-RS" sz="2400" dirty="0" smtClean="0">
                <a:solidFill>
                  <a:srgbClr val="FFC000"/>
                </a:solidFill>
              </a:rPr>
              <a:t>aktuelni psihološki status</a:t>
            </a:r>
          </a:p>
          <a:p>
            <a:pPr>
              <a:buNone/>
            </a:pPr>
            <a:r>
              <a:rPr lang="sr-Latn-RS" sz="2400" dirty="0" smtClean="0"/>
              <a:t>              </a:t>
            </a:r>
          </a:p>
        </p:txBody>
      </p:sp>
      <p:pic>
        <p:nvPicPr>
          <p:cNvPr id="4" name="Picture 4"/>
          <p:cNvPicPr>
            <a:picLocks noChangeAspect="1" noChangeArrowheads="1"/>
          </p:cNvPicPr>
          <p:nvPr/>
        </p:nvPicPr>
        <p:blipFill>
          <a:blip r:embed="rId2"/>
          <a:srcRect/>
          <a:stretch>
            <a:fillRect/>
          </a:stretch>
        </p:blipFill>
        <p:spPr bwMode="auto">
          <a:xfrm>
            <a:off x="5638800" y="2819400"/>
            <a:ext cx="1800225" cy="1454150"/>
          </a:xfrm>
          <a:prstGeom prst="rect">
            <a:avLst/>
          </a:prstGeom>
          <a:noFill/>
          <a:ln w="9525">
            <a:noFill/>
            <a:miter lim="800000"/>
            <a:headEnd/>
            <a:tailEnd/>
          </a:ln>
          <a:effectLst/>
        </p:spPr>
      </p:pic>
      <p:pic>
        <p:nvPicPr>
          <p:cNvPr id="5" name="Picture 5"/>
          <p:cNvPicPr>
            <a:picLocks noChangeAspect="1" noChangeArrowheads="1"/>
          </p:cNvPicPr>
          <p:nvPr/>
        </p:nvPicPr>
        <p:blipFill>
          <a:blip r:embed="rId3"/>
          <a:srcRect/>
          <a:stretch>
            <a:fillRect/>
          </a:stretch>
        </p:blipFill>
        <p:spPr bwMode="auto">
          <a:xfrm>
            <a:off x="7315200" y="2819400"/>
            <a:ext cx="1066800" cy="2209800"/>
          </a:xfrm>
          <a:prstGeom prst="rect">
            <a:avLst/>
          </a:prstGeom>
          <a:noFill/>
          <a:ln w="9525">
            <a:noFill/>
            <a:miter lim="800000"/>
            <a:headEnd/>
            <a:tailEnd/>
          </a:ln>
          <a:effectLst/>
        </p:spPr>
      </p:pic>
      <p:pic>
        <p:nvPicPr>
          <p:cNvPr id="6" name="Picture 6"/>
          <p:cNvPicPr>
            <a:picLocks noChangeAspect="1" noChangeArrowheads="1"/>
          </p:cNvPicPr>
          <p:nvPr/>
        </p:nvPicPr>
        <p:blipFill>
          <a:blip r:embed="rId4"/>
          <a:srcRect/>
          <a:stretch>
            <a:fillRect/>
          </a:stretch>
        </p:blipFill>
        <p:spPr bwMode="auto">
          <a:xfrm>
            <a:off x="6248400" y="4114800"/>
            <a:ext cx="1246188" cy="1873250"/>
          </a:xfrm>
          <a:prstGeom prst="rect">
            <a:avLst/>
          </a:prstGeom>
          <a:noFill/>
          <a:ln w="9525">
            <a:noFill/>
            <a:miter lim="800000"/>
            <a:headEnd/>
            <a:tailEnd/>
          </a:ln>
          <a:effectLst/>
        </p:spPr>
      </p:pic>
      <p:pic>
        <p:nvPicPr>
          <p:cNvPr id="7" name="Picture 7"/>
          <p:cNvPicPr>
            <a:picLocks noChangeAspect="1" noChangeArrowheads="1"/>
          </p:cNvPicPr>
          <p:nvPr/>
        </p:nvPicPr>
        <p:blipFill>
          <a:blip r:embed="rId5"/>
          <a:srcRect/>
          <a:stretch>
            <a:fillRect/>
          </a:stretch>
        </p:blipFill>
        <p:spPr bwMode="auto">
          <a:xfrm>
            <a:off x="7467600" y="4876800"/>
            <a:ext cx="1236663" cy="1573212"/>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Istorija slučaja OJP obuhvata:</a:t>
            </a:r>
            <a:endParaRPr lang="en-US" dirty="0"/>
          </a:p>
        </p:txBody>
      </p:sp>
      <p:sp>
        <p:nvSpPr>
          <p:cNvPr id="3" name="Content Placeholder 2"/>
          <p:cNvSpPr>
            <a:spLocks noGrp="1"/>
          </p:cNvSpPr>
          <p:nvPr>
            <p:ph idx="1"/>
          </p:nvPr>
        </p:nvSpPr>
        <p:spPr/>
        <p:txBody>
          <a:bodyPr>
            <a:normAutofit lnSpcReduction="10000"/>
          </a:bodyPr>
          <a:lstStyle/>
          <a:p>
            <a:pPr>
              <a:buNone/>
            </a:pPr>
            <a:r>
              <a:rPr lang="sr-Latn-RS" dirty="0" smtClean="0"/>
              <a:t>        I  - opšte podatke ,</a:t>
            </a:r>
          </a:p>
          <a:p>
            <a:pPr>
              <a:buNone/>
            </a:pPr>
            <a:r>
              <a:rPr lang="sr-Latn-RS" dirty="0" smtClean="0"/>
              <a:t>           - problem zbog koga se javlja,      </a:t>
            </a:r>
          </a:p>
          <a:p>
            <a:pPr>
              <a:buNone/>
            </a:pPr>
            <a:r>
              <a:rPr lang="sr-Latn-RS" dirty="0" smtClean="0"/>
              <a:t>         </a:t>
            </a:r>
          </a:p>
          <a:p>
            <a:pPr>
              <a:buNone/>
            </a:pPr>
            <a:r>
              <a:rPr lang="sr-Latn-RS" dirty="0" smtClean="0"/>
              <a:t>        II </a:t>
            </a:r>
            <a:r>
              <a:rPr lang="sr-Latn-RS" dirty="0" smtClean="0">
                <a:solidFill>
                  <a:schemeClr val="accent5">
                    <a:lumMod val="75000"/>
                  </a:schemeClr>
                </a:solidFill>
              </a:rPr>
              <a:t>- istoriju razvoja i konteksta  (porodična 						  istorija )</a:t>
            </a:r>
          </a:p>
          <a:p>
            <a:pPr>
              <a:buNone/>
            </a:pPr>
            <a:r>
              <a:rPr lang="sr-Latn-RS" dirty="0" smtClean="0">
                <a:solidFill>
                  <a:schemeClr val="accent5">
                    <a:lumMod val="75000"/>
                  </a:schemeClr>
                </a:solidFill>
              </a:rPr>
              <a:t>            -istoriju</a:t>
            </a:r>
            <a:r>
              <a:rPr lang="en-US" dirty="0" smtClean="0">
                <a:solidFill>
                  <a:schemeClr val="accent5">
                    <a:lumMod val="75000"/>
                  </a:schemeClr>
                </a:solidFill>
              </a:rPr>
              <a:t> </a:t>
            </a:r>
            <a:r>
              <a:rPr lang="en-US" dirty="0" err="1" smtClean="0">
                <a:solidFill>
                  <a:schemeClr val="accent5">
                    <a:lumMod val="75000"/>
                  </a:schemeClr>
                </a:solidFill>
              </a:rPr>
              <a:t>razvoja</a:t>
            </a:r>
            <a:r>
              <a:rPr lang="sr-Latn-RS" dirty="0" smtClean="0">
                <a:solidFill>
                  <a:schemeClr val="accent5">
                    <a:lumMod val="75000"/>
                  </a:schemeClr>
                </a:solidFill>
              </a:rPr>
              <a:t> pojedinca koja se deli na:</a:t>
            </a:r>
          </a:p>
          <a:p>
            <a:pPr>
              <a:buNone/>
            </a:pPr>
            <a:r>
              <a:rPr lang="sr-Latn-RS" dirty="0" smtClean="0">
                <a:solidFill>
                  <a:schemeClr val="accent5">
                    <a:lumMod val="75000"/>
                  </a:schemeClr>
                </a:solidFill>
              </a:rPr>
              <a:t>            prenataln</a:t>
            </a:r>
            <a:r>
              <a:rPr lang="en-US" dirty="0" smtClean="0">
                <a:solidFill>
                  <a:schemeClr val="accent5">
                    <a:lumMod val="75000"/>
                  </a:schemeClr>
                </a:solidFill>
              </a:rPr>
              <a:t>u</a:t>
            </a:r>
            <a:r>
              <a:rPr lang="sr-Latn-RS" dirty="0" smtClean="0">
                <a:solidFill>
                  <a:schemeClr val="accent5">
                    <a:lumMod val="75000"/>
                  </a:schemeClr>
                </a:solidFill>
              </a:rPr>
              <a:t>, nataln</a:t>
            </a:r>
            <a:r>
              <a:rPr lang="en-US" dirty="0" smtClean="0">
                <a:solidFill>
                  <a:schemeClr val="accent5">
                    <a:lumMod val="75000"/>
                  </a:schemeClr>
                </a:solidFill>
              </a:rPr>
              <a:t>u</a:t>
            </a:r>
            <a:r>
              <a:rPr lang="sr-Latn-RS" dirty="0" smtClean="0">
                <a:solidFill>
                  <a:schemeClr val="accent5">
                    <a:lumMod val="75000"/>
                  </a:schemeClr>
                </a:solidFill>
              </a:rPr>
              <a:t> i postnataln</a:t>
            </a:r>
            <a:r>
              <a:rPr lang="en-US" dirty="0" smtClean="0">
                <a:solidFill>
                  <a:schemeClr val="accent5">
                    <a:lumMod val="75000"/>
                  </a:schemeClr>
                </a:solidFill>
              </a:rPr>
              <a:t>u</a:t>
            </a:r>
            <a:r>
              <a:rPr lang="sr-Latn-RS" dirty="0" smtClean="0">
                <a:solidFill>
                  <a:schemeClr val="accent5">
                    <a:lumMod val="75000"/>
                  </a:schemeClr>
                </a:solidFill>
              </a:rPr>
              <a:t> </a:t>
            </a:r>
          </a:p>
          <a:p>
            <a:pPr>
              <a:buNone/>
            </a:pPr>
            <a:r>
              <a:rPr lang="sr-Latn-RS" dirty="0" smtClean="0">
                <a:solidFill>
                  <a:schemeClr val="accent5">
                    <a:lumMod val="75000"/>
                  </a:schemeClr>
                </a:solidFill>
              </a:rPr>
              <a:t>         </a:t>
            </a:r>
            <a:r>
              <a:rPr lang="sr-Latn-RS" dirty="0" smtClean="0"/>
              <a:t>III- aktuelni psihički status </a:t>
            </a:r>
          </a:p>
          <a:p>
            <a:pPr>
              <a:buNone/>
            </a:pPr>
            <a:endParaRPr lang="sr-Latn-RS" dirty="0" smtClean="0">
              <a:solidFill>
                <a:schemeClr val="accent5">
                  <a:lumMod val="75000"/>
                </a:schemeClr>
              </a:solidFill>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4.</a:t>
            </a:r>
            <a:r>
              <a:rPr lang="en-US" dirty="0" smtClean="0">
                <a:solidFill>
                  <a:srgbClr val="92D050"/>
                </a:solidFill>
              </a:rPr>
              <a:t>O</a:t>
            </a:r>
            <a:r>
              <a:rPr lang="sr-Latn-RS" dirty="0" smtClean="0">
                <a:solidFill>
                  <a:srgbClr val="92D050"/>
                </a:solidFill>
              </a:rPr>
              <a:t>pservacija i skale procene</a:t>
            </a:r>
            <a:endParaRPr lang="en-US" dirty="0">
              <a:solidFill>
                <a:srgbClr val="92D050"/>
              </a:solidFill>
            </a:endParaRPr>
          </a:p>
        </p:txBody>
      </p:sp>
      <p:sp>
        <p:nvSpPr>
          <p:cNvPr id="3" name="Content Placeholder 2"/>
          <p:cNvSpPr>
            <a:spLocks noGrp="1"/>
          </p:cNvSpPr>
          <p:nvPr>
            <p:ph idx="1"/>
          </p:nvPr>
        </p:nvSpPr>
        <p:spPr/>
        <p:txBody>
          <a:bodyPr>
            <a:normAutofit fontScale="92500" lnSpcReduction="10000"/>
          </a:bodyPr>
          <a:lstStyle/>
          <a:p>
            <a:pPr>
              <a:buNone/>
            </a:pPr>
            <a:r>
              <a:rPr lang="en-US" u="sng" dirty="0" smtClean="0"/>
              <a:t>O</a:t>
            </a:r>
            <a:r>
              <a:rPr lang="sr-Latn-RS" u="sng" dirty="0" smtClean="0"/>
              <a:t>pservacija </a:t>
            </a:r>
            <a:r>
              <a:rPr lang="sr-Latn-RS" dirty="0" smtClean="0"/>
              <a:t>je metod neposrednog i sistematskog , ciljanog posmatranja nekog aspekta psihičkog i jezičkog funkcionisanja osobe sa jezičkim poremećajem</a:t>
            </a:r>
          </a:p>
          <a:p>
            <a:pPr>
              <a:buNone/>
            </a:pPr>
            <a:r>
              <a:rPr lang="en-US" dirty="0" smtClean="0"/>
              <a:t>N</a:t>
            </a:r>
            <a:r>
              <a:rPr lang="sr-Latn-RS" dirty="0" smtClean="0"/>
              <a:t>pr. Klinička dijagnostička opservacija  obuhvata: telesni izgled i držanje, jezičko i govorno ponašanje, komunikaciju, emocionalne promene i promene raspoloženja, kooperativnost ispitanika,zavisnost- nezavisnost   itd.</a:t>
            </a:r>
          </a:p>
          <a:p>
            <a:pPr>
              <a:buNone/>
            </a:pPr>
            <a:r>
              <a:rPr lang="en-US" u="sng" dirty="0" smtClean="0"/>
              <a:t>S</a:t>
            </a:r>
            <a:r>
              <a:rPr lang="sr-Latn-RS" u="sng" dirty="0" smtClean="0"/>
              <a:t>kale procene</a:t>
            </a:r>
            <a:r>
              <a:rPr lang="sr-Latn-RS" dirty="0" smtClean="0"/>
              <a:t> su usavršeni metod opservacije</a:t>
            </a:r>
          </a:p>
          <a:p>
            <a:pPr>
              <a:buNone/>
            </a:pPr>
            <a:endParaRPr lang="sr-Latn-R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normAutofit fontScale="90000"/>
          </a:bodyPr>
          <a:lstStyle/>
          <a:p>
            <a:r>
              <a:rPr lang="en-US" dirty="0" smtClean="0"/>
              <a:t>P</a:t>
            </a:r>
            <a:r>
              <a:rPr lang="sr-Latn-RS" dirty="0" smtClean="0"/>
              <a:t>siho</a:t>
            </a:r>
            <a:r>
              <a:rPr lang="sr-Latn-RS" dirty="0" smtClean="0">
                <a:solidFill>
                  <a:srgbClr val="FF0000"/>
                </a:solidFill>
              </a:rPr>
              <a:t>terapijske tehnike </a:t>
            </a:r>
            <a:r>
              <a:rPr lang="sr-Latn-RS" dirty="0" smtClean="0"/>
              <a:t>(metode)i druge intervencione tehnike </a:t>
            </a:r>
            <a:r>
              <a:rPr lang="sr-Latn-RS" dirty="0" smtClean="0">
                <a:solidFill>
                  <a:srgbClr val="FF0000"/>
                </a:solidFill>
              </a:rPr>
              <a:t>u POJP</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sr-Latn-RS" dirty="0" smtClean="0"/>
              <a:t>Bihejvioralna terapija</a:t>
            </a:r>
          </a:p>
          <a:p>
            <a:r>
              <a:rPr lang="en-US" dirty="0" smtClean="0"/>
              <a:t>P</a:t>
            </a:r>
            <a:r>
              <a:rPr lang="sr-Latn-RS" dirty="0" smtClean="0"/>
              <a:t>sihoanalitička psihoterapija</a:t>
            </a:r>
          </a:p>
          <a:p>
            <a:r>
              <a:rPr lang="en-US" dirty="0" smtClean="0"/>
              <a:t>A</a:t>
            </a:r>
            <a:r>
              <a:rPr lang="sr-Latn-RS" dirty="0" smtClean="0"/>
              <a:t>rt terapija</a:t>
            </a:r>
          </a:p>
          <a:p>
            <a:r>
              <a:rPr lang="en-US" dirty="0" smtClean="0"/>
              <a:t>T</a:t>
            </a:r>
            <a:r>
              <a:rPr lang="sr-Latn-RS" dirty="0" smtClean="0"/>
              <a:t>erapija plesom</a:t>
            </a:r>
          </a:p>
          <a:p>
            <a:r>
              <a:rPr lang="en-US" dirty="0" smtClean="0"/>
              <a:t>P</a:t>
            </a:r>
            <a:r>
              <a:rPr lang="sr-Latn-RS" dirty="0" smtClean="0"/>
              <a:t>orodična terapija</a:t>
            </a:r>
          </a:p>
          <a:p>
            <a:r>
              <a:rPr lang="sr-Latn-RS" dirty="0" smtClean="0"/>
              <a:t> Geštalt terapija</a:t>
            </a:r>
          </a:p>
          <a:p>
            <a:r>
              <a:rPr lang="sr-Latn-RS" dirty="0" smtClean="0"/>
              <a:t>Autogeni trening i terapija relaksacijom</a:t>
            </a:r>
          </a:p>
          <a:p>
            <a:r>
              <a:rPr lang="en-US" dirty="0" smtClean="0"/>
              <a:t>M</a:t>
            </a:r>
            <a:r>
              <a:rPr lang="sr-Latn-RS" dirty="0" smtClean="0"/>
              <a:t>etodi menjanja stavova prema osobama sa jezičkim poremećajima (sa ometenošću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Термин метод користимо у ширем и ужем значењу:</a:t>
            </a:r>
            <a:endParaRPr lang="en-US" dirty="0"/>
          </a:p>
        </p:txBody>
      </p:sp>
      <p:sp>
        <p:nvSpPr>
          <p:cNvPr id="3" name="Content Placeholder 2"/>
          <p:cNvSpPr>
            <a:spLocks noGrp="1"/>
          </p:cNvSpPr>
          <p:nvPr>
            <p:ph sz="half" idx="1"/>
          </p:nvPr>
        </p:nvSpPr>
        <p:spPr/>
        <p:txBody>
          <a:bodyPr/>
          <a:lstStyle/>
          <a:p>
            <a:r>
              <a:rPr lang="sr-Cyrl-RS" u="sng" dirty="0" smtClean="0"/>
              <a:t>Шире:</a:t>
            </a:r>
          </a:p>
          <a:p>
            <a:pPr>
              <a:buNone/>
            </a:pPr>
            <a:r>
              <a:rPr lang="sr-Cyrl-RS" dirty="0" smtClean="0">
                <a:solidFill>
                  <a:srgbClr val="92D050"/>
                </a:solidFill>
              </a:rPr>
              <a:t>Општи начин организовања научног истраживања</a:t>
            </a:r>
          </a:p>
          <a:p>
            <a:pPr>
              <a:buNone/>
            </a:pPr>
            <a:r>
              <a:rPr lang="sr-Cyrl-RS" dirty="0" smtClean="0"/>
              <a:t>-експеримент</a:t>
            </a:r>
          </a:p>
          <a:p>
            <a:pPr>
              <a:buNone/>
            </a:pPr>
            <a:r>
              <a:rPr lang="sr-Cyrl-RS" dirty="0" smtClean="0"/>
              <a:t>-систематско неекспериментално истраживање</a:t>
            </a:r>
            <a:endParaRPr lang="en-US" dirty="0"/>
          </a:p>
        </p:txBody>
      </p:sp>
      <p:sp>
        <p:nvSpPr>
          <p:cNvPr id="4" name="Content Placeholder 3"/>
          <p:cNvSpPr>
            <a:spLocks noGrp="1"/>
          </p:cNvSpPr>
          <p:nvPr>
            <p:ph sz="half" idx="2"/>
          </p:nvPr>
        </p:nvSpPr>
        <p:spPr/>
        <p:txBody>
          <a:bodyPr/>
          <a:lstStyle/>
          <a:p>
            <a:r>
              <a:rPr lang="sr-Cyrl-RS" u="sng" dirty="0" smtClean="0"/>
              <a:t>Уже: </a:t>
            </a:r>
          </a:p>
          <a:p>
            <a:pPr>
              <a:buNone/>
            </a:pPr>
            <a:r>
              <a:rPr lang="sr-Cyrl-RS" dirty="0" smtClean="0">
                <a:solidFill>
                  <a:srgbClr val="92D050"/>
                </a:solidFill>
              </a:rPr>
              <a:t>психодијагностичка техника</a:t>
            </a:r>
          </a:p>
          <a:p>
            <a:pPr>
              <a:buFontTx/>
              <a:buChar char="-"/>
            </a:pPr>
            <a:r>
              <a:rPr lang="sr-Cyrl-RS" dirty="0" smtClean="0"/>
              <a:t>психолошки тестови</a:t>
            </a:r>
          </a:p>
          <a:p>
            <a:pPr>
              <a:buFontTx/>
              <a:buChar char="-"/>
            </a:pPr>
            <a:r>
              <a:rPr lang="sr-Cyrl-RS" dirty="0" smtClean="0"/>
              <a:t>биографска студија </a:t>
            </a:r>
          </a:p>
          <a:p>
            <a:pPr>
              <a:buFontTx/>
              <a:buChar char="-"/>
            </a:pPr>
            <a:r>
              <a:rPr lang="sr-Cyrl-RS" dirty="0" smtClean="0"/>
              <a:t>студија случаја</a:t>
            </a:r>
          </a:p>
          <a:p>
            <a:pPr>
              <a:buFontTx/>
              <a:buChar char="-"/>
            </a:pPr>
            <a:r>
              <a:rPr lang="sr-Cyrl-RS" dirty="0" smtClean="0"/>
              <a:t>опсервација</a:t>
            </a:r>
          </a:p>
          <a:p>
            <a:pPr>
              <a:buFontTx/>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Научно истраживање у ПОЈП</a:t>
            </a:r>
            <a:endParaRPr lang="en-US" dirty="0"/>
          </a:p>
        </p:txBody>
      </p:sp>
      <p:sp>
        <p:nvSpPr>
          <p:cNvPr id="7" name="AutoShape 93"/>
          <p:cNvSpPr>
            <a:spLocks noGrp="1" noChangeAspect="1" noChangeArrowheads="1"/>
          </p:cNvSpPr>
          <p:nvPr>
            <p:ph sz="half" idx="1"/>
          </p:nvPr>
        </p:nvSpPr>
        <p:spPr bwMode="auto">
          <a:prstGeom prst="rect">
            <a:avLst/>
          </a:prstGeom>
          <a:noFill/>
          <a:ln w="9525">
            <a:noFill/>
            <a:miter lim="800000"/>
            <a:headEnd/>
            <a:tailEnd/>
          </a:ln>
        </p:spPr>
        <p:txBody>
          <a:bodyPr>
            <a:normAutofit fontScale="92500" lnSpcReduction="10000"/>
          </a:bodyPr>
          <a:lstStyle/>
          <a:p>
            <a:r>
              <a:rPr lang="sr-Cyrl-RS" dirty="0" smtClean="0"/>
              <a:t>Експериментално истраживање</a:t>
            </a:r>
          </a:p>
          <a:p>
            <a:pPr>
              <a:buNone/>
            </a:pPr>
            <a:endParaRPr lang="sr-Cyrl-RS" dirty="0" smtClean="0"/>
          </a:p>
          <a:p>
            <a:r>
              <a:rPr lang="sr-Cyrl-RS" dirty="0" smtClean="0"/>
              <a:t>Систематско неекспериментално истражвање</a:t>
            </a:r>
          </a:p>
          <a:p>
            <a:endParaRPr lang="sr-Latn-RS" dirty="0" smtClean="0"/>
          </a:p>
          <a:p>
            <a:pPr>
              <a:buNone/>
            </a:pPr>
            <a:r>
              <a:rPr lang="sr-Cyrl-RS" dirty="0" smtClean="0"/>
              <a:t>Научно истраживање у ПОЈП може бити лонгитудинално и трансверзално</a:t>
            </a:r>
            <a:endParaRPr lang="en-US" dirty="0"/>
          </a:p>
        </p:txBody>
      </p:sp>
      <p:pic>
        <p:nvPicPr>
          <p:cNvPr id="11" name="Picture 13" descr="MCj04136180000[1]"/>
          <p:cNvPicPr>
            <a:picLocks noGrp="1" noChangeAspect="1" noChangeArrowheads="1"/>
          </p:cNvPicPr>
          <p:nvPr>
            <p:ph sz="half" idx="2"/>
          </p:nvPr>
        </p:nvPicPr>
        <p:blipFill>
          <a:blip r:embed="rId2"/>
          <a:srcRect/>
          <a:stretch>
            <a:fillRect/>
          </a:stretch>
        </p:blipFill>
        <p:spPr bwMode="auto">
          <a:xfrm>
            <a:off x="4724400" y="2286000"/>
            <a:ext cx="4038600" cy="31130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pPr eaLnBrk="1" hangingPunct="1"/>
            <a:r>
              <a:rPr lang="sr-Latn-CS" dirty="0" smtClean="0">
                <a:solidFill>
                  <a:srgbClr val="FF0000"/>
                </a:solidFill>
              </a:rPr>
              <a:t>Eksperiment </a:t>
            </a:r>
            <a:endParaRPr lang="en-US" dirty="0" smtClean="0">
              <a:solidFill>
                <a:srgbClr val="FF0000"/>
              </a:solidFill>
            </a:endParaRPr>
          </a:p>
        </p:txBody>
      </p:sp>
      <p:sp>
        <p:nvSpPr>
          <p:cNvPr id="16387" name="Content Placeholder 2"/>
          <p:cNvSpPr>
            <a:spLocks noGrp="1"/>
          </p:cNvSpPr>
          <p:nvPr>
            <p:ph idx="4294967295"/>
          </p:nvPr>
        </p:nvSpPr>
        <p:spPr/>
        <p:txBody>
          <a:bodyPr/>
          <a:lstStyle/>
          <a:p>
            <a:pPr eaLnBrk="1" hangingPunct="1"/>
            <a:r>
              <a:rPr lang="sr-Latn-CS" sz="2800" dirty="0" smtClean="0">
                <a:solidFill>
                  <a:schemeClr val="tx2"/>
                </a:solidFill>
              </a:rPr>
              <a:t>Sistematsko i namerno izazivanje psihološke pojave i menjanje uslova u kojima se  pojava javlja</a:t>
            </a:r>
          </a:p>
          <a:p>
            <a:pPr eaLnBrk="1" hangingPunct="1"/>
            <a:r>
              <a:rPr lang="sr-Latn-CS" sz="2800" dirty="0" smtClean="0">
                <a:solidFill>
                  <a:schemeClr val="tx2"/>
                </a:solidFill>
              </a:rPr>
              <a:t>Cilj eksperimenta je utvrđivanje zavisnosti neke pojave od odredjenih uslova</a:t>
            </a:r>
          </a:p>
          <a:p>
            <a:pPr eaLnBrk="1" hangingPunct="1"/>
            <a:r>
              <a:rPr lang="sr-Latn-CS" sz="2800" dirty="0" smtClean="0">
                <a:solidFill>
                  <a:schemeClr val="tx2"/>
                </a:solidFill>
              </a:rPr>
              <a:t>Zavisna i nezavisna varijabla</a:t>
            </a:r>
          </a:p>
          <a:p>
            <a:pPr eaLnBrk="1" hangingPunct="1">
              <a:buFont typeface="Wingdings" pitchFamily="2" charset="2"/>
              <a:buNone/>
            </a:pPr>
            <a:endParaRPr lang="sr-Latn-CS" sz="2800" dirty="0" smtClean="0">
              <a:solidFill>
                <a:schemeClr val="tx2"/>
              </a:solidFill>
            </a:endParaRPr>
          </a:p>
          <a:p>
            <a:pPr eaLnBrk="1" hangingPunct="1">
              <a:buFont typeface="Wingdings" pitchFamily="2" charset="2"/>
              <a:buNone/>
            </a:pPr>
            <a:r>
              <a:rPr lang="sr-Latn-CS" sz="2800" u="sng" dirty="0" smtClean="0">
                <a:solidFill>
                  <a:schemeClr val="tx2"/>
                </a:solidFill>
              </a:rPr>
              <a:t>Primer: </a:t>
            </a:r>
            <a:r>
              <a:rPr lang="sr-Latn-CS" sz="2800" u="sng" dirty="0">
                <a:solidFill>
                  <a:schemeClr val="tx2"/>
                </a:solidFill>
              </a:rPr>
              <a:t> </a:t>
            </a:r>
            <a:r>
              <a:rPr lang="sr-Latn-CS" sz="2800" dirty="0" smtClean="0">
                <a:solidFill>
                  <a:schemeClr val="tx2"/>
                </a:solidFill>
              </a:rPr>
              <a:t>eksperiment Šipinove i Surine iz psihologije jezika o ulozi reči (govora) kod vizuelnog opažanja i  učenja</a:t>
            </a:r>
            <a:endParaRPr lang="en-US" sz="2800" u="sng" dirty="0" smtClean="0">
              <a:solidFill>
                <a:schemeClr val="tx2"/>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normAutofit fontScale="90000"/>
          </a:bodyPr>
          <a:lstStyle/>
          <a:p>
            <a:pPr eaLnBrk="1" hangingPunct="1"/>
            <a:r>
              <a:rPr lang="sr-Latn-CS" dirty="0" smtClean="0">
                <a:solidFill>
                  <a:schemeClr val="tx2"/>
                </a:solidFill>
              </a:rPr>
              <a:t>Prirodni ek</a:t>
            </a:r>
            <a:r>
              <a:rPr lang="sr-Latn-RS" dirty="0" smtClean="0">
                <a:solidFill>
                  <a:schemeClr val="tx2"/>
                </a:solidFill>
              </a:rPr>
              <a:t>s</a:t>
            </a:r>
            <a:r>
              <a:rPr lang="sr-Latn-CS" dirty="0" smtClean="0">
                <a:solidFill>
                  <a:schemeClr val="tx2"/>
                </a:solidFill>
              </a:rPr>
              <a:t>periment</a:t>
            </a:r>
            <a:r>
              <a:rPr lang="en-US" dirty="0" smtClean="0">
                <a:solidFill>
                  <a:schemeClr val="tx2"/>
                </a:solidFill>
              </a:rPr>
              <a:t> (</a:t>
            </a:r>
            <a:r>
              <a:rPr lang="en-US" dirty="0" err="1" smtClean="0">
                <a:solidFill>
                  <a:schemeClr val="tx2"/>
                </a:solidFill>
              </a:rPr>
              <a:t>sa</a:t>
            </a:r>
            <a:r>
              <a:rPr lang="en-US" dirty="0" smtClean="0">
                <a:solidFill>
                  <a:schemeClr val="tx2"/>
                </a:solidFill>
              </a:rPr>
              <a:t> </a:t>
            </a:r>
            <a:r>
              <a:rPr lang="en-US" dirty="0" err="1" smtClean="0">
                <a:solidFill>
                  <a:schemeClr val="tx2"/>
                </a:solidFill>
              </a:rPr>
              <a:t>kontrol</a:t>
            </a:r>
            <a:r>
              <a:rPr lang="en-US" dirty="0" smtClean="0">
                <a:solidFill>
                  <a:schemeClr val="tx2"/>
                </a:solidFill>
              </a:rPr>
              <a:t>. gr.)</a:t>
            </a:r>
          </a:p>
        </p:txBody>
      </p:sp>
      <p:sp>
        <p:nvSpPr>
          <p:cNvPr id="17411" name="Content Placeholder 2"/>
          <p:cNvSpPr>
            <a:spLocks noGrp="1"/>
          </p:cNvSpPr>
          <p:nvPr>
            <p:ph idx="4294967295"/>
          </p:nvPr>
        </p:nvSpPr>
        <p:spPr/>
        <p:txBody>
          <a:bodyPr>
            <a:normAutofit lnSpcReduction="10000"/>
          </a:bodyPr>
          <a:lstStyle/>
          <a:p>
            <a:pPr eaLnBrk="1" hangingPunct="1"/>
            <a:r>
              <a:rPr lang="sr-Latn-CS" dirty="0" smtClean="0">
                <a:solidFill>
                  <a:schemeClr val="tx2"/>
                </a:solidFill>
              </a:rPr>
              <a:t>Ne izazivamo psihološku pojavu već pronalazimo  dve  grupe koje se “prirodno”razlikuju  u pogledu osobine koju istražujemo i porede se međusobno</a:t>
            </a:r>
          </a:p>
          <a:p>
            <a:pPr eaLnBrk="1" hangingPunct="1">
              <a:buFont typeface="Wingdings" pitchFamily="2" charset="2"/>
              <a:buNone/>
            </a:pPr>
            <a:r>
              <a:rPr lang="sr-Latn-CS" dirty="0" smtClean="0">
                <a:solidFill>
                  <a:schemeClr val="tx2"/>
                </a:solidFill>
              </a:rPr>
              <a:t> </a:t>
            </a:r>
            <a:r>
              <a:rPr lang="sr-Latn-CS" u="sng" dirty="0" smtClean="0">
                <a:solidFill>
                  <a:schemeClr val="tx2"/>
                </a:solidFill>
              </a:rPr>
              <a:t>Primeri</a:t>
            </a:r>
            <a:r>
              <a:rPr lang="sr-Latn-CS" dirty="0" smtClean="0">
                <a:solidFill>
                  <a:schemeClr val="tx2"/>
                </a:solidFill>
              </a:rPr>
              <a:t>  : -upoređuje se ličnost i govorna razvijenost grupe </a:t>
            </a:r>
            <a:r>
              <a:rPr lang="sr-Latn-CS" dirty="0" smtClean="0">
                <a:solidFill>
                  <a:srgbClr val="FF0000"/>
                </a:solidFill>
              </a:rPr>
              <a:t>dece</a:t>
            </a:r>
            <a:r>
              <a:rPr lang="en-US" dirty="0" smtClean="0">
                <a:solidFill>
                  <a:srgbClr val="FF0000"/>
                </a:solidFill>
              </a:rPr>
              <a:t> </a:t>
            </a:r>
            <a:r>
              <a:rPr lang="en-US" dirty="0" err="1" smtClean="0">
                <a:solidFill>
                  <a:srgbClr val="FF0000"/>
                </a:solidFill>
              </a:rPr>
              <a:t>i</a:t>
            </a:r>
            <a:r>
              <a:rPr lang="sr-Latn-RS" dirty="0" smtClean="0">
                <a:solidFill>
                  <a:srgbClr val="FF0000"/>
                </a:solidFill>
              </a:rPr>
              <a:t>z</a:t>
            </a:r>
            <a:r>
              <a:rPr lang="sr-Latn-CS" dirty="0" smtClean="0">
                <a:solidFill>
                  <a:srgbClr val="FF0000"/>
                </a:solidFill>
              </a:rPr>
              <a:t>  doma </a:t>
            </a:r>
            <a:r>
              <a:rPr lang="sr-Latn-CS" dirty="0" smtClean="0">
                <a:solidFill>
                  <a:schemeClr val="tx2"/>
                </a:solidFill>
              </a:rPr>
              <a:t>sa grupom </a:t>
            </a:r>
            <a:r>
              <a:rPr lang="sr-Latn-CS" dirty="0" smtClean="0">
                <a:solidFill>
                  <a:srgbClr val="FF0000"/>
                </a:solidFill>
              </a:rPr>
              <a:t>porodične dece</a:t>
            </a:r>
          </a:p>
          <a:p>
            <a:pPr eaLnBrk="1" hangingPunct="1">
              <a:buFontTx/>
              <a:buChar char="-"/>
            </a:pPr>
            <a:r>
              <a:rPr lang="sr-Latn-CS" dirty="0" smtClean="0">
                <a:solidFill>
                  <a:schemeClr val="tx2"/>
                </a:solidFill>
              </a:rPr>
              <a:t>Upoređuje se</a:t>
            </a:r>
            <a:r>
              <a:rPr lang="en-US" dirty="0" smtClean="0">
                <a:solidFill>
                  <a:schemeClr val="tx2"/>
                </a:solidFill>
              </a:rPr>
              <a:t> IQ</a:t>
            </a:r>
            <a:r>
              <a:rPr lang="sr-Latn-CS" dirty="0" smtClean="0">
                <a:solidFill>
                  <a:schemeClr val="tx2"/>
                </a:solidFill>
              </a:rPr>
              <a:t> grup</a:t>
            </a:r>
            <a:r>
              <a:rPr lang="en-US" dirty="0" smtClean="0">
                <a:solidFill>
                  <a:schemeClr val="tx2"/>
                </a:solidFill>
              </a:rPr>
              <a:t>e</a:t>
            </a:r>
            <a:r>
              <a:rPr lang="sr-Latn-CS" dirty="0" smtClean="0">
                <a:solidFill>
                  <a:schemeClr val="tx2"/>
                </a:solidFill>
              </a:rPr>
              <a:t> dece koja </a:t>
            </a:r>
            <a:r>
              <a:rPr lang="sr-Latn-CS" dirty="0" smtClean="0">
                <a:solidFill>
                  <a:srgbClr val="FF0000"/>
                </a:solidFill>
              </a:rPr>
              <a:t>muca</a:t>
            </a:r>
            <a:r>
              <a:rPr lang="en-US" dirty="0" err="1" smtClean="0">
                <a:solidFill>
                  <a:srgbClr val="FF0000"/>
                </a:solidFill>
              </a:rPr>
              <a:t>ju</a:t>
            </a:r>
            <a:r>
              <a:rPr lang="sr-Latn-CS" dirty="0" smtClean="0">
                <a:solidFill>
                  <a:srgbClr val="FF0000"/>
                </a:solidFill>
              </a:rPr>
              <a:t> </a:t>
            </a:r>
            <a:r>
              <a:rPr lang="sr-Latn-CS" dirty="0" smtClean="0">
                <a:solidFill>
                  <a:schemeClr val="tx2"/>
                </a:solidFill>
              </a:rPr>
              <a:t>sa kontrolnom grupom koja </a:t>
            </a:r>
            <a:r>
              <a:rPr lang="sr-Latn-CS" dirty="0" smtClean="0">
                <a:solidFill>
                  <a:srgbClr val="FF0000"/>
                </a:solidFill>
              </a:rPr>
              <a:t>nema jezički porem</a:t>
            </a:r>
            <a:r>
              <a:rPr lang="sr-Latn-CS" dirty="0" smtClean="0">
                <a:solidFill>
                  <a:schemeClr val="tx2"/>
                </a:solidFill>
              </a:rPr>
              <a:t>.</a:t>
            </a:r>
            <a:endParaRPr lang="en-US" dirty="0" smtClean="0">
              <a:solidFill>
                <a:schemeClr val="tx2"/>
              </a:solidFill>
            </a:endParaRPr>
          </a:p>
          <a:p>
            <a:pPr eaLnBrk="1" hangingPunct="1">
              <a:buNone/>
            </a:pPr>
            <a:endParaRPr lang="en-US" dirty="0" smtClean="0">
              <a:solidFill>
                <a:schemeClr val="tx2"/>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Eksperiment</a:t>
            </a:r>
            <a:r>
              <a:rPr lang="en-US" dirty="0" smtClean="0"/>
              <a:t> </a:t>
            </a:r>
            <a:r>
              <a:rPr lang="en-US" dirty="0" err="1" smtClean="0"/>
              <a:t>sa</a:t>
            </a:r>
            <a:r>
              <a:rPr lang="en-US" dirty="0" smtClean="0"/>
              <a:t> </a:t>
            </a:r>
            <a:r>
              <a:rPr lang="en-US" dirty="0" err="1" smtClean="0">
                <a:solidFill>
                  <a:srgbClr val="FF0000"/>
                </a:solidFill>
              </a:rPr>
              <a:t>kontrolnom</a:t>
            </a:r>
            <a:r>
              <a:rPr lang="en-US" dirty="0" smtClean="0">
                <a:solidFill>
                  <a:srgbClr val="FF0000"/>
                </a:solidFill>
              </a:rPr>
              <a:t> </a:t>
            </a:r>
            <a:r>
              <a:rPr lang="en-US" dirty="0" err="1" smtClean="0">
                <a:solidFill>
                  <a:srgbClr val="FF0000"/>
                </a:solidFill>
              </a:rPr>
              <a:t>grupom</a:t>
            </a:r>
            <a:r>
              <a:rPr lang="en-US" dirty="0" smtClean="0">
                <a:solidFill>
                  <a:srgbClr val="FF0000"/>
                </a:solidFill>
              </a:rPr>
              <a:t> </a:t>
            </a:r>
            <a:r>
              <a:rPr lang="en-US" dirty="0" smtClean="0"/>
              <a:t>u </a:t>
            </a:r>
            <a:r>
              <a:rPr lang="en-US" dirty="0" err="1" smtClean="0"/>
              <a:t>psihologiji</a:t>
            </a:r>
            <a:r>
              <a:rPr lang="en-US" dirty="0" smtClean="0"/>
              <a:t> </a:t>
            </a:r>
            <a:r>
              <a:rPr lang="sr-Latn-RS" dirty="0" smtClean="0"/>
              <a:t> </a:t>
            </a:r>
            <a:r>
              <a:rPr lang="en-US" dirty="0" err="1" smtClean="0"/>
              <a:t>jezi</a:t>
            </a:r>
            <a:r>
              <a:rPr lang="sr-Latn-RS" dirty="0" smtClean="0"/>
              <a:t>č</a:t>
            </a:r>
            <a:r>
              <a:rPr lang="en-US" dirty="0" err="1" smtClean="0"/>
              <a:t>ke</a:t>
            </a:r>
            <a:r>
              <a:rPr lang="sr-Latn-RS" dirty="0" smtClean="0"/>
              <a:t> ometenosti</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solidFill>
                  <a:schemeClr val="accent1">
                    <a:lumMod val="75000"/>
                  </a:schemeClr>
                </a:solidFill>
              </a:rPr>
              <a:t>Eksperimentalnu grupu sačinjavaju ispitanici  sa govornim odnosno jezičkim poremećajem </a:t>
            </a:r>
          </a:p>
          <a:p>
            <a:r>
              <a:rPr lang="en-US" dirty="0" smtClean="0">
                <a:solidFill>
                  <a:schemeClr val="accent1">
                    <a:lumMod val="75000"/>
                  </a:schemeClr>
                </a:solidFill>
              </a:rPr>
              <a:t>K</a:t>
            </a:r>
            <a:r>
              <a:rPr lang="sr-Latn-RS" dirty="0" smtClean="0">
                <a:solidFill>
                  <a:schemeClr val="accent1">
                    <a:lumMod val="75000"/>
                  </a:schemeClr>
                </a:solidFill>
              </a:rPr>
              <a:t>ontrolnu grupu sačinjavaju ispitanici sa urednim gov</a:t>
            </a:r>
            <a:r>
              <a:rPr lang="en-US" dirty="0" smtClean="0">
                <a:solidFill>
                  <a:schemeClr val="accent1">
                    <a:lumMod val="75000"/>
                  </a:schemeClr>
                </a:solidFill>
              </a:rPr>
              <a:t>o</a:t>
            </a:r>
            <a:r>
              <a:rPr lang="sr-Latn-RS" dirty="0" smtClean="0">
                <a:solidFill>
                  <a:schemeClr val="accent1">
                    <a:lumMod val="75000"/>
                  </a:schemeClr>
                </a:solidFill>
              </a:rPr>
              <a:t>rno jezičkim razvojem</a:t>
            </a:r>
          </a:p>
          <a:p>
            <a:r>
              <a:rPr lang="sr-Latn-RS" dirty="0" smtClean="0">
                <a:solidFill>
                  <a:schemeClr val="accent1">
                    <a:lumMod val="75000"/>
                  </a:schemeClr>
                </a:solidFill>
              </a:rPr>
              <a:t>Obe grupe ispituju se u pogledu neke psihičke karakteristike (</a:t>
            </a:r>
            <a:r>
              <a:rPr lang="en-US" dirty="0" err="1" smtClean="0">
                <a:solidFill>
                  <a:schemeClr val="accent1">
                    <a:lumMod val="75000"/>
                  </a:schemeClr>
                </a:solidFill>
              </a:rPr>
              <a:t>npr</a:t>
            </a:r>
            <a:r>
              <a:rPr lang="en-US" dirty="0" smtClean="0">
                <a:solidFill>
                  <a:schemeClr val="accent1">
                    <a:lumMod val="75000"/>
                  </a:schemeClr>
                </a:solidFill>
              </a:rPr>
              <a:t>.</a:t>
            </a:r>
            <a:r>
              <a:rPr lang="sr-Latn-RS" dirty="0" smtClean="0">
                <a:solidFill>
                  <a:schemeClr val="accent1">
                    <a:lumMod val="75000"/>
                  </a:schemeClr>
                </a:solidFill>
              </a:rPr>
              <a:t> tolerancija na frustraciju)</a:t>
            </a:r>
          </a:p>
          <a:p>
            <a:r>
              <a:rPr lang="sr-Latn-RS" dirty="0" smtClean="0">
                <a:solidFill>
                  <a:schemeClr val="accent1">
                    <a:lumMod val="75000"/>
                  </a:schemeClr>
                </a:solidFill>
              </a:rPr>
              <a:t>Na početku eksperimenta grupe se izjednačavaju po uzrastu, polu, socijalnom statusu itd. </a:t>
            </a:r>
            <a:r>
              <a:rPr lang="en-US" dirty="0" smtClean="0">
                <a:solidFill>
                  <a:schemeClr val="accent1">
                    <a:lumMod val="75000"/>
                  </a:schemeClr>
                </a:solidFill>
              </a:rPr>
              <a:t>a </a:t>
            </a:r>
            <a:r>
              <a:rPr lang="en-US" dirty="0" err="1" smtClean="0">
                <a:solidFill>
                  <a:schemeClr val="accent1">
                    <a:lumMod val="75000"/>
                  </a:schemeClr>
                </a:solidFill>
              </a:rPr>
              <a:t>zatim</a:t>
            </a:r>
            <a:r>
              <a:rPr lang="en-US" dirty="0" smtClean="0">
                <a:solidFill>
                  <a:schemeClr val="accent1">
                    <a:lumMod val="75000"/>
                  </a:schemeClr>
                </a:solidFill>
              </a:rPr>
              <a:t> </a:t>
            </a:r>
            <a:r>
              <a:rPr lang="en-US" dirty="0" err="1" smtClean="0">
                <a:solidFill>
                  <a:schemeClr val="accent1">
                    <a:lumMod val="75000"/>
                  </a:schemeClr>
                </a:solidFill>
              </a:rPr>
              <a:t>testiraju</a:t>
            </a:r>
            <a:r>
              <a:rPr lang="en-US" dirty="0" smtClean="0">
                <a:solidFill>
                  <a:schemeClr val="accent1">
                    <a:lumMod val="75000"/>
                  </a:schemeClr>
                </a:solidFill>
              </a:rPr>
              <a:t> u </a:t>
            </a:r>
            <a:r>
              <a:rPr lang="en-US" dirty="0" err="1" smtClean="0">
                <a:solidFill>
                  <a:schemeClr val="accent1">
                    <a:lumMod val="75000"/>
                  </a:schemeClr>
                </a:solidFill>
              </a:rPr>
              <a:t>pogledu</a:t>
            </a:r>
            <a:r>
              <a:rPr lang="en-US" dirty="0" smtClean="0">
                <a:solidFill>
                  <a:schemeClr val="accent1">
                    <a:lumMod val="75000"/>
                  </a:schemeClr>
                </a:solidFill>
              </a:rPr>
              <a:t> </a:t>
            </a:r>
            <a:r>
              <a:rPr lang="en-US" dirty="0" err="1" smtClean="0">
                <a:solidFill>
                  <a:schemeClr val="accent1">
                    <a:lumMod val="75000"/>
                  </a:schemeClr>
                </a:solidFill>
              </a:rPr>
              <a:t>i</a:t>
            </a:r>
            <a:r>
              <a:rPr lang="sr-Latn-RS" dirty="0" smtClean="0">
                <a:solidFill>
                  <a:schemeClr val="accent1">
                    <a:lumMod val="75000"/>
                  </a:schemeClr>
                </a:solidFill>
              </a:rPr>
              <a:t>z</a:t>
            </a:r>
            <a:r>
              <a:rPr lang="en-US" dirty="0" err="1" smtClean="0">
                <a:solidFill>
                  <a:schemeClr val="accent1">
                    <a:lumMod val="75000"/>
                  </a:schemeClr>
                </a:solidFill>
              </a:rPr>
              <a:t>abrane</a:t>
            </a:r>
            <a:r>
              <a:rPr lang="en-US" dirty="0" smtClean="0">
                <a:solidFill>
                  <a:schemeClr val="accent1">
                    <a:lumMod val="75000"/>
                  </a:schemeClr>
                </a:solidFill>
              </a:rPr>
              <a:t> </a:t>
            </a:r>
            <a:r>
              <a:rPr lang="sr-Latn-RS" dirty="0" smtClean="0">
                <a:solidFill>
                  <a:schemeClr val="accent1">
                    <a:lumMod val="75000"/>
                  </a:schemeClr>
                </a:solidFill>
              </a:rPr>
              <a:t> </a:t>
            </a:r>
            <a:r>
              <a:rPr lang="en-US" dirty="0" err="1" smtClean="0">
                <a:solidFill>
                  <a:schemeClr val="accent1">
                    <a:lumMod val="75000"/>
                  </a:schemeClr>
                </a:solidFill>
              </a:rPr>
              <a:t>psih</a:t>
            </a:r>
            <a:r>
              <a:rPr lang="sr-Latn-RS" dirty="0" smtClean="0">
                <a:solidFill>
                  <a:schemeClr val="accent1">
                    <a:lumMod val="75000"/>
                  </a:schemeClr>
                </a:solidFill>
              </a:rPr>
              <a:t>ičke </a:t>
            </a:r>
            <a:r>
              <a:rPr lang="en-US" dirty="0" err="1" smtClean="0">
                <a:solidFill>
                  <a:schemeClr val="accent1">
                    <a:lumMod val="75000"/>
                  </a:schemeClr>
                </a:solidFill>
              </a:rPr>
              <a:t>karakteristike</a:t>
            </a:r>
            <a:endParaRPr lang="en-US" dirty="0">
              <a:solidFill>
                <a:schemeClr val="accent1">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t>
            </a:r>
            <a:r>
              <a:rPr lang="sr-Latn-RS" dirty="0" smtClean="0"/>
              <a:t>ksperiment sa </a:t>
            </a:r>
            <a:r>
              <a:rPr lang="sr-Latn-RS" dirty="0" smtClean="0">
                <a:solidFill>
                  <a:srgbClr val="FF0000"/>
                </a:solidFill>
              </a:rPr>
              <a:t>paralelnim grupama</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1">
                    <a:lumMod val="75000"/>
                  </a:schemeClr>
                </a:solidFill>
              </a:rPr>
              <a:t>F</a:t>
            </a:r>
            <a:r>
              <a:rPr lang="sr-Latn-RS" dirty="0" smtClean="0">
                <a:solidFill>
                  <a:schemeClr val="accent1">
                    <a:lumMod val="75000"/>
                  </a:schemeClr>
                </a:solidFill>
              </a:rPr>
              <a:t>ormiraju se dve grupe dece sa jezičkim poremećajem ujednačene po polu, uzrastu, IQ,zatim se eksperimentalna grupa izlaže delovanju određene nezavisne varijable (npr. psihoterapijski tretman uperen protiv govorne anksioznosti), dok za to vreme kontrolna grupa nije izložena tretmanu. Na početku i na kraju eksperimenta proverava se govorna anksioznost i da li ima  razlika između E i K grupe </a:t>
            </a:r>
            <a:endParaRPr lang="en-US" dirty="0">
              <a:solidFill>
                <a:schemeClr val="accent1">
                  <a:lumMod val="7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846</TotalTime>
  <Words>1736</Words>
  <Application>Microsoft Office PowerPoint</Application>
  <PresentationFormat>On-screen Show (4:3)</PresentationFormat>
  <Paragraphs>247</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38</vt:i4>
      </vt:variant>
    </vt:vector>
  </HeadingPairs>
  <TitlesOfParts>
    <vt:vector size="39" baseType="lpstr">
      <vt:lpstr>Office Theme</vt:lpstr>
      <vt:lpstr>Metode u psihologiji osoba sa jezičkim poremećajima</vt:lpstr>
      <vt:lpstr> Методе </vt:lpstr>
      <vt:lpstr>Metode u POJP </vt:lpstr>
      <vt:lpstr>Термин метод користимо у ширем и ужем значењу:</vt:lpstr>
      <vt:lpstr>Научно истраживање у ПОЈП</vt:lpstr>
      <vt:lpstr>Eksperiment </vt:lpstr>
      <vt:lpstr>Prirodni eksperiment (sa kontrol. gr.)</vt:lpstr>
      <vt:lpstr>Eksperiment sa kontrolnom grupom u psihologiji  jezičke ometenosti</vt:lpstr>
      <vt:lpstr>Eksperiment sa paralelnim grupama</vt:lpstr>
      <vt:lpstr>Sistematsko neeksperimentalno istraž.</vt:lpstr>
      <vt:lpstr>Sistematsko neeksper. istraživanje anksioznog ponašanja  dece sa jezičkim por.</vt:lpstr>
      <vt:lpstr>Naučno istraživanje generalno i u POJP</vt:lpstr>
      <vt:lpstr>Научно истраживање</vt:lpstr>
      <vt:lpstr>Фазе научног истраживања</vt:lpstr>
      <vt:lpstr>1.FORMULISANJE ISTRŽIVAČKOG PROBLEMA </vt:lpstr>
      <vt:lpstr>2.Formulisanje istraživačkih hipoteza</vt:lpstr>
      <vt:lpstr>3.Pravljenje plana istraživanja</vt:lpstr>
      <vt:lpstr>4. Izvođenje istraživanja(eksperimenta)</vt:lpstr>
      <vt:lpstr>Statistička metoda obrade podataka u naučnom istraživanju</vt:lpstr>
      <vt:lpstr>Testiranje hipoteza i  eventualne preporuke za praksu</vt:lpstr>
      <vt:lpstr>Psihodijagnostičke tehnike u POJP</vt:lpstr>
      <vt:lpstr>1. Psihološki  test </vt:lpstr>
      <vt:lpstr>Slide 23</vt:lpstr>
      <vt:lpstr>Psihodijagnostičke tehnike (metode)</vt:lpstr>
      <vt:lpstr>Slide 25</vt:lpstr>
      <vt:lpstr>  Bender – Geštalt  vizuomotorni   test </vt:lpstr>
      <vt:lpstr>Primeri zadataka za reprodukciju iz    BENDER GEŠTALT  TESTA </vt:lpstr>
      <vt:lpstr>Boston test</vt:lpstr>
      <vt:lpstr>Neuropsihološka baterija testova LNNB</vt:lpstr>
      <vt:lpstr>Subtestovi LNNB</vt:lpstr>
      <vt:lpstr>Ilinois test psiholingvističkih sposobnosti (ITPA)</vt:lpstr>
      <vt:lpstr>SKS za decu oštećenog sluha (Radoman Nikolić)</vt:lpstr>
      <vt:lpstr>2.Biografska studija</vt:lpstr>
      <vt:lpstr>3.Studija slučaja (istorija slučaja)</vt:lpstr>
      <vt:lpstr>....</vt:lpstr>
      <vt:lpstr>Istorija slučaja OJP obuhvata:</vt:lpstr>
      <vt:lpstr>4.Opservacija i skale procene</vt:lpstr>
      <vt:lpstr>Psihoterapijske tehnike (metode)i druge intervencione tehnike u POJP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u psihologiji osoba sa jezičkim poremećajima</dc:title>
  <dc:creator>Fasper</dc:creator>
  <cp:lastModifiedBy>FasperVR</cp:lastModifiedBy>
  <cp:revision>119</cp:revision>
  <dcterms:created xsi:type="dcterms:W3CDTF">2011-10-26T07:58:15Z</dcterms:created>
  <dcterms:modified xsi:type="dcterms:W3CDTF">2016-03-02T09:38:12Z</dcterms:modified>
</cp:coreProperties>
</file>